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415" r:id="rId3"/>
    <p:sldId id="261" r:id="rId4"/>
    <p:sldId id="265" r:id="rId5"/>
    <p:sldId id="407" r:id="rId6"/>
    <p:sldId id="428" r:id="rId7"/>
    <p:sldId id="416" r:id="rId8"/>
    <p:sldId id="420" r:id="rId9"/>
    <p:sldId id="429" r:id="rId10"/>
    <p:sldId id="426" r:id="rId11"/>
    <p:sldId id="43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7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36ADB1-6FAB-498D-9E4E-19F0704F87A5}" type="datetimeFigureOut">
              <a:rPr lang="en-US" smtClean="0"/>
              <a:t>10/03/21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8F90A-8C71-4F7E-AC09-8514DC381B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36ADB1-6FAB-498D-9E4E-19F0704F87A5}" type="datetimeFigureOut">
              <a:rPr lang="en-US" smtClean="0"/>
              <a:t>10/03/21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8F90A-8C71-4F7E-AC09-8514DC381B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36ADB1-6FAB-498D-9E4E-19F0704F87A5}" type="datetimeFigureOut">
              <a:rPr lang="en-US" smtClean="0"/>
              <a:t>10/03/21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8F90A-8C71-4F7E-AC09-8514DC381B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6CF4B56-5FE5-43E6-9C6D-659DF6A71635}"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106A6C1-2956-4978-9B66-AF69471F7E12}"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B4B381D-87DD-4D93-AFD2-631095485A58}"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C3571AB-1C8E-4240-A16B-0D5C4D7EDAC3}"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7DA5EE19-495D-44EA-9E13-3E0A6A7BFDE8}"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CB1E048E-7758-442E-9110-0B1D2A10AAF7}"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16F5173F-70EA-408D-9E9D-A5C67F73C33A}"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AD85722F-40E3-47D7-BCF2-F86E821584E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36ADB1-6FAB-498D-9E4E-19F0704F87A5}" type="datetimeFigureOut">
              <a:rPr lang="en-US" smtClean="0"/>
              <a:t>10/03/21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8F90A-8C71-4F7E-AC09-8514DC381B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F1D1B5A9-2EB1-4661-A5C6-4CF7524BEAE8}"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360BB63-3AA6-4E2F-BA42-E66820B0A25F}"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2AE550E-E335-430D-AA25-52BC50609763}"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36ADB1-6FAB-498D-9E4E-19F0704F87A5}" type="datetimeFigureOut">
              <a:rPr lang="en-US" smtClean="0"/>
              <a:t>10/03/21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8F90A-8C71-4F7E-AC09-8514DC381B6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36ADB1-6FAB-498D-9E4E-19F0704F87A5}" type="datetimeFigureOut">
              <a:rPr lang="en-US" smtClean="0"/>
              <a:t>10/03/21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8F90A-8C71-4F7E-AC09-8514DC381B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36ADB1-6FAB-498D-9E4E-19F0704F87A5}" type="datetimeFigureOut">
              <a:rPr lang="en-US" smtClean="0"/>
              <a:t>10/03/21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8F90A-8C71-4F7E-AC09-8514DC381B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36ADB1-6FAB-498D-9E4E-19F0704F87A5}" type="datetimeFigureOut">
              <a:rPr lang="en-US" smtClean="0"/>
              <a:t>10/03/21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8F90A-8C71-4F7E-AC09-8514DC381B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6ADB1-6FAB-498D-9E4E-19F0704F87A5}" type="datetimeFigureOut">
              <a:rPr lang="en-US" smtClean="0"/>
              <a:t>10/03/21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58F90A-8C71-4F7E-AC09-8514DC381B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36ADB1-6FAB-498D-9E4E-19F0704F87A5}" type="datetimeFigureOut">
              <a:rPr lang="en-US" smtClean="0"/>
              <a:t>10/03/21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8F90A-8C71-4F7E-AC09-8514DC381B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36ADB1-6FAB-498D-9E4E-19F0704F87A5}" type="datetimeFigureOut">
              <a:rPr lang="en-US" smtClean="0"/>
              <a:t>10/03/21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8F90A-8C71-4F7E-AC09-8514DC381B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6ADB1-6FAB-498D-9E4E-19F0704F87A5}" type="datetimeFigureOut">
              <a:rPr lang="en-US" smtClean="0"/>
              <a:t>10/03/21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8F90A-8C71-4F7E-AC09-8514DC381B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b="0">
                <a:latin typeface="Arial" panose="020B0604020202020204" pitchFamily="34" charset="0"/>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latin typeface="Arial" panose="020B0604020202020204" pitchFamily="34" charset="0"/>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lvl1pPr>
          </a:lstStyle>
          <a:p>
            <a:fld id="{E42930BE-44EC-460A-8943-DDBCC73AD093}"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ư Pháp - Thư Hoạ 3 | Thời đi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269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r="38371"/>
          <a:stretch>
            <a:fillRect/>
          </a:stretch>
        </p:blipFill>
        <p:spPr>
          <a:xfrm>
            <a:off x="-244551" y="2408663"/>
            <a:ext cx="4063942" cy="1534866"/>
          </a:xfrm>
          <a:prstGeom prst="rect">
            <a:avLst/>
          </a:prstGeom>
        </p:spPr>
      </p:pic>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676" t="7045" r="4312" b="4639"/>
          <a:stretch>
            <a:fillRect/>
          </a:stretch>
        </p:blipFill>
        <p:spPr bwMode="auto">
          <a:xfrm>
            <a:off x="67990" y="4470400"/>
            <a:ext cx="2461043" cy="2491773"/>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l="60793"/>
          <a:stretch>
            <a:fillRect/>
          </a:stretch>
        </p:blipFill>
        <p:spPr>
          <a:xfrm>
            <a:off x="345791" y="2993438"/>
            <a:ext cx="2883257" cy="1711705"/>
          </a:xfrm>
          <a:prstGeom prst="rect">
            <a:avLst/>
          </a:prstGeom>
        </p:spPr>
      </p:pic>
      <p:sp>
        <p:nvSpPr>
          <p:cNvPr id="12" name="Rectangle 11"/>
          <p:cNvSpPr/>
          <p:nvPr/>
        </p:nvSpPr>
        <p:spPr>
          <a:xfrm>
            <a:off x="5935591" y="0"/>
            <a:ext cx="6250491" cy="6858000"/>
          </a:xfrm>
          <a:prstGeom prst="rect">
            <a:avLst/>
          </a:prstGeom>
          <a:solidFill>
            <a:srgbClr val="ED9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5"/>
          <a:srcRect t="3655" r="27756"/>
          <a:stretch>
            <a:fillRect/>
          </a:stretch>
        </p:blipFill>
        <p:spPr>
          <a:xfrm>
            <a:off x="5936067" y="2899954"/>
            <a:ext cx="3897417" cy="3947498"/>
          </a:xfrm>
          <a:prstGeom prst="rect">
            <a:avLst/>
          </a:prstGeom>
        </p:spPr>
      </p:pic>
      <p:pic>
        <p:nvPicPr>
          <p:cNvPr id="14" name="Picture 13"/>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3333" l="10000" r="90000">
                        <a14:foregroundMark x1="60444" y1="89091" x2="64444" y2="93333"/>
                        <a14:foregroundMark x1="82889" y1="86061" x2="87778" y2="92121"/>
                      </a14:backgroundRemoval>
                    </a14:imgEffect>
                  </a14:imgLayer>
                </a14:imgProps>
              </a:ext>
            </a:extLst>
          </a:blip>
          <a:srcRect l="33722"/>
          <a:stretch>
            <a:fillRect/>
          </a:stretch>
        </p:blipFill>
        <p:spPr>
          <a:xfrm>
            <a:off x="9611413" y="3250425"/>
            <a:ext cx="2823598" cy="3698685"/>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8"/>
          <a:stretch>
            <a:fillRect/>
          </a:stretch>
        </p:blipFill>
        <p:spPr>
          <a:xfrm>
            <a:off x="6084388" y="1070531"/>
            <a:ext cx="5051815" cy="1603387"/>
          </a:xfrm>
          <a:prstGeom prst="rect">
            <a:avLst/>
          </a:prstGeom>
        </p:spPr>
      </p:pic>
      <p:sp>
        <p:nvSpPr>
          <p:cNvPr id="16" name="TextBox 15"/>
          <p:cNvSpPr txBox="1"/>
          <p:nvPr/>
        </p:nvSpPr>
        <p:spPr>
          <a:xfrm>
            <a:off x="3352626" y="-1182"/>
            <a:ext cx="5589800" cy="584775"/>
          </a:xfrm>
          <a:prstGeom prst="rect">
            <a:avLst/>
          </a:prstGeom>
          <a:noFill/>
        </p:spPr>
        <p:txBody>
          <a:bodyPr wrap="non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CHỦ ĐỀ: CA DAO – DÂN CA</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Khung Hoa Tròn Với Hoa Màu Nước Trang Trí Cho đám Cưới, Clipart  Hoa, Thư Mời, Những Bông Hoa miễn phí tải tập tin PNG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08" y="18848"/>
            <a:ext cx="12275808" cy="683915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p:nvPr/>
        </p:nvSpPr>
        <p:spPr>
          <a:xfrm>
            <a:off x="3041218" y="1921823"/>
            <a:ext cx="6198989" cy="680405"/>
          </a:xfrm>
          <a:prstGeom prst="rect">
            <a:avLst/>
          </a:prstGeom>
          <a:noFill/>
        </p:spPr>
        <p:txBody>
          <a:bodyPr wrap="square" lIns="96433" tIns="48216" rIns="96433" bIns="48216" rtlCol="0">
            <a:spAutoFit/>
          </a:bodyPr>
          <a:lstStyle/>
          <a:p>
            <a:r>
              <a:rPr lang="en-US" sz="3000" b="1">
                <a:solidFill>
                  <a:schemeClr val="accent1">
                    <a:lumMod val="75000"/>
                  </a:schemeClr>
                </a:solidFill>
                <a:latin typeface="Times New Roman" panose="02020603050405020304" pitchFamily="18" charset="0"/>
                <a:cs typeface="Times New Roman" panose="02020603050405020304" pitchFamily="18" charset="0"/>
                <a:sym typeface="+mn-ea"/>
              </a:rPr>
              <a:t>     </a:t>
            </a:r>
            <a:r>
              <a:rPr lang="en-US" sz="38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sym typeface="+mn-ea"/>
              </a:rPr>
              <a:t>HƯỚNG DẪN TỰ HỌC</a:t>
            </a:r>
          </a:p>
        </p:txBody>
      </p:sp>
      <p:sp>
        <p:nvSpPr>
          <p:cNvPr id="5" name="Text Box 1"/>
          <p:cNvSpPr txBox="1"/>
          <p:nvPr/>
        </p:nvSpPr>
        <p:spPr>
          <a:xfrm>
            <a:off x="3286445" y="2673163"/>
            <a:ext cx="5571805" cy="1543924"/>
          </a:xfrm>
          <a:prstGeom prst="rect">
            <a:avLst/>
          </a:prstGeom>
          <a:noFill/>
        </p:spPr>
        <p:txBody>
          <a:bodyPr wrap="square" lIns="96433" tIns="48216" rIns="96433" bIns="48216" rtlCol="0">
            <a:spAutoFit/>
          </a:bodyPr>
          <a:lstStyle/>
          <a:p>
            <a:pPr algn="ctr">
              <a:spcBef>
                <a:spcPts val="635"/>
              </a:spcBef>
            </a:pPr>
            <a:r>
              <a:rPr lang="en-US" sz="2800" smtClean="0">
                <a:solidFill>
                  <a:srgbClr val="7030A0"/>
                </a:solidFill>
                <a:sym typeface="+mn-ea"/>
              </a:rPr>
              <a:t>1/ Hoàn thành bài học theo nhóm</a:t>
            </a:r>
          </a:p>
          <a:p>
            <a:pPr>
              <a:spcBef>
                <a:spcPts val="635"/>
              </a:spcBef>
            </a:pPr>
            <a:r>
              <a:rPr lang="en-US" sz="2800" smtClean="0">
                <a:solidFill>
                  <a:srgbClr val="7030A0"/>
                </a:solidFill>
                <a:sym typeface="+mn-ea"/>
              </a:rPr>
              <a:t>2/ Xem trước bài mới:</a:t>
            </a:r>
          </a:p>
          <a:p>
            <a:pPr algn="ctr">
              <a:spcBef>
                <a:spcPts val="635"/>
              </a:spcBef>
            </a:pPr>
            <a:r>
              <a:rPr lang="en-US" sz="2800" b="1" smtClean="0">
                <a:solidFill>
                  <a:srgbClr val="7030A0"/>
                </a:solidFill>
                <a:sym typeface="+mn-ea"/>
              </a:rPr>
              <a:t>THC về văn bản biểu cảm</a:t>
            </a:r>
            <a:endParaRPr lang="en-US" sz="2800" b="1">
              <a:solidFill>
                <a:srgbClr val="7030A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2513554" y="5934670"/>
            <a:ext cx="756084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Chúc các em học tốt</a:t>
            </a:r>
            <a:endPar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ải hình ảnh thuy mac 245af12114f2ae6 tại kho hình nền, ảnh đẹp khoanh24.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734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715087" y="-50641"/>
            <a:ext cx="7149513" cy="1664110"/>
          </a:xfrm>
          <a:prstGeom prst="rect">
            <a:avLst/>
          </a:prstGeom>
        </p:spPr>
      </p:pic>
      <p:sp>
        <p:nvSpPr>
          <p:cNvPr id="6" name="Rectangle 1"/>
          <p:cNvSpPr>
            <a:spLocks noChangeArrowheads="1"/>
          </p:cNvSpPr>
          <p:nvPr/>
        </p:nvSpPr>
        <p:spPr bwMode="auto">
          <a:xfrm>
            <a:off x="1826044" y="2629731"/>
            <a:ext cx="10760598" cy="561692"/>
          </a:xfrm>
          <a:prstGeom prst="rect">
            <a:avLst/>
          </a:prstGeom>
          <a:noFill/>
          <a:ln w="9525">
            <a:noFill/>
            <a:miter lim="800000"/>
          </a:ln>
          <a:effectLst/>
        </p:spPr>
        <p:txBody>
          <a:bodyPr vert="horz" wrap="square" lIns="68580" tIns="34290" rIns="68580" bIns="34290" numCol="1" anchor="ctr" anchorCtr="0" compatLnSpc="1">
            <a:spAutoFit/>
          </a:bodyPr>
          <a:lstStyle/>
          <a:p>
            <a:pPr algn="just" defTabSz="685800" fontAlgn="base">
              <a:spcBef>
                <a:spcPct val="0"/>
              </a:spcBef>
              <a:spcAft>
                <a:spcPct val="0"/>
              </a:spcAft>
            </a:pPr>
            <a:r>
              <a:rPr lang="nl-NL" sz="3200" dirty="0">
                <a:solidFill>
                  <a:srgbClr val="002060"/>
                </a:solidFill>
                <a:latin typeface="Times New Roman" panose="02020603050405020304" pitchFamily="18" charset="0"/>
                <a:cs typeface="Times New Roman" panose="02020603050405020304" pitchFamily="18" charset="0"/>
              </a:rPr>
              <a:t>- “Than thân”: Than trách về số phận, cuộc đời. </a:t>
            </a:r>
          </a:p>
        </p:txBody>
      </p:sp>
      <p:sp>
        <p:nvSpPr>
          <p:cNvPr id="7" name="Rectangle 1"/>
          <p:cNvSpPr>
            <a:spLocks noChangeArrowheads="1"/>
          </p:cNvSpPr>
          <p:nvPr/>
        </p:nvSpPr>
        <p:spPr bwMode="auto">
          <a:xfrm>
            <a:off x="1826044" y="2052598"/>
            <a:ext cx="7427089" cy="561692"/>
          </a:xfrm>
          <a:prstGeom prst="rect">
            <a:avLst/>
          </a:prstGeom>
          <a:noFill/>
          <a:ln w="9525">
            <a:noFill/>
            <a:miter lim="800000"/>
          </a:ln>
          <a:effectLst/>
        </p:spPr>
        <p:txBody>
          <a:bodyPr vert="horz" wrap="square" lIns="68580" tIns="34290" rIns="68580" bIns="34290" numCol="1" anchor="ctr" anchorCtr="0" compatLnSpc="1">
            <a:spAutoFit/>
          </a:bodyPr>
          <a:lstStyle/>
          <a:p>
            <a:pPr algn="just" defTabSz="685800" fontAlgn="base">
              <a:spcBef>
                <a:spcPct val="0"/>
              </a:spcBef>
              <a:spcAft>
                <a:spcPct val="0"/>
              </a:spcAft>
            </a:pPr>
            <a:r>
              <a:rPr lang="nl-NL" sz="3200" dirty="0">
                <a:solidFill>
                  <a:srgbClr val="002060"/>
                </a:solidFill>
                <a:latin typeface="Times New Roman" panose="02020603050405020304" pitchFamily="18" charset="0"/>
                <a:cs typeface="Times New Roman" panose="02020603050405020304" pitchFamily="18" charset="0"/>
              </a:rPr>
              <a:t>- “Than”: Than vãn, than thở.</a:t>
            </a:r>
          </a:p>
        </p:txBody>
      </p:sp>
      <p:sp>
        <p:nvSpPr>
          <p:cNvPr id="10" name="Rectangle 1"/>
          <p:cNvSpPr>
            <a:spLocks noChangeArrowheads="1"/>
          </p:cNvSpPr>
          <p:nvPr/>
        </p:nvSpPr>
        <p:spPr bwMode="auto">
          <a:xfrm>
            <a:off x="715701" y="3343305"/>
            <a:ext cx="11296373" cy="1546577"/>
          </a:xfrm>
          <a:prstGeom prst="rect">
            <a:avLst/>
          </a:prstGeom>
          <a:noFill/>
          <a:ln w="9525">
            <a:noFill/>
            <a:miter lim="800000"/>
          </a:ln>
          <a:effectLst/>
        </p:spPr>
        <p:txBody>
          <a:bodyPr vert="horz" wrap="square" lIns="68580" tIns="34290" rIns="68580" bIns="34290" numCol="1" anchor="ctr" anchorCtr="0" compatLnSpc="1">
            <a:spAutoFit/>
          </a:bodyPr>
          <a:lstStyle/>
          <a:p>
            <a:pPr algn="ctr" defTabSz="685800" fontAlgn="base">
              <a:spcBef>
                <a:spcPct val="0"/>
              </a:spcBef>
              <a:spcAft>
                <a:spcPct val="0"/>
              </a:spcAft>
            </a:pPr>
            <a:r>
              <a:rPr lang="nl-NL" sz="3200" b="1" i="1" dirty="0">
                <a:solidFill>
                  <a:srgbClr val="C00000"/>
                </a:solidFill>
                <a:latin typeface="Times New Roman" panose="02020603050405020304" pitchFamily="18" charset="0"/>
                <a:cs typeface="Times New Roman" panose="02020603050405020304" pitchFamily="18" charset="0"/>
              </a:rPr>
              <a:t>=&gt; Thể hiện nỗi niềm tâm sự thường là của tầng lớp bình dân, nêu lên hiện thực cuộc sống của tầng lớp lao động dưới chế độ  xã </a:t>
            </a:r>
            <a:r>
              <a:rPr lang="nl-NL" sz="3200" b="1" i="1">
                <a:solidFill>
                  <a:srgbClr val="C00000"/>
                </a:solidFill>
                <a:latin typeface="Times New Roman" panose="02020603050405020304" pitchFamily="18" charset="0"/>
                <a:cs typeface="Times New Roman" panose="02020603050405020304" pitchFamily="18" charset="0"/>
              </a:rPr>
              <a:t>hội </a:t>
            </a:r>
            <a:r>
              <a:rPr lang="nl-NL" sz="3200" b="1" i="1" smtClean="0">
                <a:solidFill>
                  <a:srgbClr val="C00000"/>
                </a:solidFill>
                <a:latin typeface="Times New Roman" panose="02020603050405020304" pitchFamily="18" charset="0"/>
                <a:cs typeface="Times New Roman" panose="02020603050405020304" pitchFamily="18" charset="0"/>
              </a:rPr>
              <a:t>cũ với giọng điệu chậm, man mác buồn.</a:t>
            </a:r>
            <a:endParaRPr lang="nl-NL" sz="3200" b="1" i="1" dirty="0">
              <a:solidFill>
                <a:srgbClr val="C00000"/>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flipH="1">
            <a:off x="6490200" y="1828800"/>
            <a:ext cx="1220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txBox="1"/>
          <p:nvPr/>
        </p:nvSpPr>
        <p:spPr>
          <a:xfrm>
            <a:off x="1570870" y="1197797"/>
            <a:ext cx="4110460" cy="59412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ca </a:t>
            </a:r>
            <a:r>
              <a:rPr lang="en-US" sz="2800" b="1" dirty="0" err="1">
                <a:solidFill>
                  <a:srgbClr val="FF0000"/>
                </a:solidFill>
                <a:latin typeface="Times New Roman" panose="02020603050405020304" pitchFamily="18" charset="0"/>
                <a:cs typeface="Times New Roman" panose="02020603050405020304" pitchFamily="18" charset="0"/>
              </a:rPr>
              <a:t>dao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2</a:t>
            </a:r>
          </a:p>
        </p:txBody>
      </p:sp>
      <p:sp>
        <p:nvSpPr>
          <p:cNvPr id="17" name="Rectangle 16"/>
          <p:cNvSpPr/>
          <p:nvPr/>
        </p:nvSpPr>
        <p:spPr>
          <a:xfrm>
            <a:off x="6545518" y="1411569"/>
            <a:ext cx="5682662" cy="3023905"/>
          </a:xfrm>
          <a:prstGeom prst="rect">
            <a:avLst/>
          </a:prstGeom>
          <a:solidFill>
            <a:schemeClr val="bg1">
              <a:lumMod val="95000"/>
            </a:schemeClr>
          </a:solidFill>
        </p:spPr>
        <p:txBody>
          <a:bodyPr wrap="square" lIns="68580" tIns="34290" rIns="68580" bIns="34290">
            <a:spAutoFit/>
          </a:bodyPr>
          <a:lstStyle/>
          <a:p>
            <a:pPr algn="ctr"/>
            <a:r>
              <a:rPr lang="vi-VN" sz="2400" b="1" i="1" dirty="0">
                <a:solidFill>
                  <a:prstClr val="black"/>
                </a:solidFill>
                <a:latin typeface="Times New Roman" panose="02020603050405020304" pitchFamily="18" charset="0"/>
                <a:cs typeface="Times New Roman" panose="02020603050405020304" pitchFamily="18" charset="0"/>
              </a:rPr>
              <a:t>Thương thay </a:t>
            </a:r>
            <a:r>
              <a:rPr lang="vi-VN" sz="2400" i="1" dirty="0">
                <a:solidFill>
                  <a:prstClr val="black"/>
                </a:solidFill>
                <a:latin typeface="Times New Roman" panose="02020603050405020304" pitchFamily="18" charset="0"/>
                <a:cs typeface="Times New Roman" panose="02020603050405020304" pitchFamily="18" charset="0"/>
              </a:rPr>
              <a:t>thân phận con tằm,</a:t>
            </a:r>
            <a:br>
              <a:rPr lang="vi-VN" sz="2400" i="1"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Kiếm ăn được mấy phải nằm nhả tơ.</a:t>
            </a:r>
            <a:br>
              <a:rPr lang="vi-VN" sz="2400" i="1" dirty="0">
                <a:solidFill>
                  <a:prstClr val="black"/>
                </a:solidFill>
                <a:latin typeface="Times New Roman" panose="02020603050405020304" pitchFamily="18" charset="0"/>
                <a:cs typeface="Times New Roman" panose="02020603050405020304" pitchFamily="18" charset="0"/>
              </a:rPr>
            </a:br>
            <a:r>
              <a:rPr lang="vi-VN" sz="2400" b="1" i="1" dirty="0">
                <a:solidFill>
                  <a:prstClr val="black"/>
                </a:solidFill>
                <a:latin typeface="Times New Roman" panose="02020603050405020304" pitchFamily="18" charset="0"/>
                <a:cs typeface="Times New Roman" panose="02020603050405020304" pitchFamily="18" charset="0"/>
              </a:rPr>
              <a:t>Thương thay </a:t>
            </a:r>
            <a:r>
              <a:rPr lang="vi-VN" sz="2400" i="1" dirty="0">
                <a:solidFill>
                  <a:prstClr val="black"/>
                </a:solidFill>
                <a:latin typeface="Times New Roman" panose="02020603050405020304" pitchFamily="18" charset="0"/>
                <a:cs typeface="Times New Roman" panose="02020603050405020304" pitchFamily="18" charset="0"/>
              </a:rPr>
              <a:t>lũ kiến li ti,</a:t>
            </a:r>
            <a:br>
              <a:rPr lang="vi-VN" sz="2400" i="1"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Kiếm ăn được mấy phải đi tìm mồi.</a:t>
            </a:r>
            <a:br>
              <a:rPr lang="vi-VN" sz="2400" i="1" dirty="0">
                <a:solidFill>
                  <a:prstClr val="black"/>
                </a:solidFill>
                <a:latin typeface="Times New Roman" panose="02020603050405020304" pitchFamily="18" charset="0"/>
                <a:cs typeface="Times New Roman" panose="02020603050405020304" pitchFamily="18" charset="0"/>
              </a:rPr>
            </a:br>
            <a:r>
              <a:rPr lang="vi-VN" sz="2400" b="1" i="1" dirty="0">
                <a:solidFill>
                  <a:prstClr val="black"/>
                </a:solidFill>
                <a:latin typeface="Times New Roman" panose="02020603050405020304" pitchFamily="18" charset="0"/>
                <a:cs typeface="Times New Roman" panose="02020603050405020304" pitchFamily="18" charset="0"/>
              </a:rPr>
              <a:t>Thương thay </a:t>
            </a:r>
            <a:r>
              <a:rPr lang="vi-VN" sz="2400" i="1" dirty="0">
                <a:solidFill>
                  <a:prstClr val="black"/>
                </a:solidFill>
                <a:latin typeface="Times New Roman" panose="02020603050405020304" pitchFamily="18" charset="0"/>
                <a:cs typeface="Times New Roman" panose="02020603050405020304" pitchFamily="18" charset="0"/>
              </a:rPr>
              <a:t>hạc lánh đường mây,</a:t>
            </a:r>
            <a:br>
              <a:rPr lang="vi-VN" sz="2400" i="1"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Chim bay mỏi cánh biết ngày nào thôi.</a:t>
            </a:r>
            <a:br>
              <a:rPr lang="vi-VN" sz="2400" i="1" dirty="0">
                <a:solidFill>
                  <a:prstClr val="black"/>
                </a:solidFill>
                <a:latin typeface="Times New Roman" panose="02020603050405020304" pitchFamily="18" charset="0"/>
                <a:cs typeface="Times New Roman" panose="02020603050405020304" pitchFamily="18" charset="0"/>
              </a:rPr>
            </a:br>
            <a:r>
              <a:rPr lang="vi-VN" sz="2400" b="1" i="1" dirty="0">
                <a:solidFill>
                  <a:prstClr val="black"/>
                </a:solidFill>
                <a:latin typeface="Times New Roman" panose="02020603050405020304" pitchFamily="18" charset="0"/>
                <a:cs typeface="Times New Roman" panose="02020603050405020304" pitchFamily="18" charset="0"/>
              </a:rPr>
              <a:t>Thương thay </a:t>
            </a:r>
            <a:r>
              <a:rPr lang="vi-VN" sz="2400" i="1" dirty="0">
                <a:solidFill>
                  <a:prstClr val="black"/>
                </a:solidFill>
                <a:latin typeface="Times New Roman" panose="02020603050405020304" pitchFamily="18" charset="0"/>
                <a:cs typeface="Times New Roman" panose="02020603050405020304" pitchFamily="18" charset="0"/>
              </a:rPr>
              <a:t>con cuốc giữa trời,</a:t>
            </a:r>
            <a:br>
              <a:rPr lang="vi-VN" sz="2400" i="1"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Dầu kêu ra máu có người nào nghe.</a:t>
            </a:r>
          </a:p>
        </p:txBody>
      </p:sp>
      <p:sp>
        <p:nvSpPr>
          <p:cNvPr id="18" name="Cloud Callout 17"/>
          <p:cNvSpPr/>
          <p:nvPr/>
        </p:nvSpPr>
        <p:spPr>
          <a:xfrm>
            <a:off x="6936377" y="4382894"/>
            <a:ext cx="4620623" cy="146414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7030A0"/>
                </a:solidFill>
                <a:latin typeface="Times New Roman" panose="02020603050405020304" pitchFamily="18" charset="0"/>
                <a:cs typeface="Times New Roman" panose="02020603050405020304" pitchFamily="18" charset="0"/>
              </a:rPr>
              <a:t>Em hiểu như thế nào là “thương thay”? </a:t>
            </a:r>
            <a:endParaRPr lang="en-US" sz="2400">
              <a:solidFill>
                <a:srgbClr val="7030A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714965" y="1066811"/>
            <a:ext cx="492637" cy="830997"/>
          </a:xfrm>
          <a:prstGeom prst="rect">
            <a:avLst/>
          </a:prstGeom>
        </p:spPr>
        <p:txBody>
          <a:bodyPr wrap="square">
            <a:spAutoFit/>
          </a:bodyPr>
          <a:lstStyle/>
          <a:p>
            <a:r>
              <a:rPr lang="en-US" sz="4800" i="1">
                <a:solidFill>
                  <a:srgbClr val="7030A0"/>
                </a:solidFill>
                <a:latin typeface="Times New Roman" panose="02020603050405020304" pitchFamily="18" charset="0"/>
                <a:cs typeface="Times New Roman" panose="02020603050405020304" pitchFamily="18" charset="0"/>
                <a:sym typeface="Wingdings" panose="05000000000000000000"/>
              </a:rPr>
              <a:t></a:t>
            </a:r>
            <a:endParaRPr lang="en-US" sz="4800"/>
          </a:p>
        </p:txBody>
      </p:sp>
      <p:sp>
        <p:nvSpPr>
          <p:cNvPr id="14" name="Rectangle 8"/>
          <p:cNvSpPr>
            <a:spLocks noChangeArrowheads="1"/>
          </p:cNvSpPr>
          <p:nvPr/>
        </p:nvSpPr>
        <p:spPr bwMode="auto">
          <a:xfrm>
            <a:off x="6519301" y="5702890"/>
            <a:ext cx="5666250" cy="1200329"/>
          </a:xfrm>
          <a:prstGeom prst="rect">
            <a:avLst/>
          </a:prstGeom>
          <a:solidFill>
            <a:schemeClr val="bg1">
              <a:lumMod val="9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20000"/>
              </a:spcBef>
              <a:spcAft>
                <a:spcPct val="0"/>
              </a:spcAft>
              <a:buClrTx/>
              <a:buSzTx/>
              <a:buFontTx/>
              <a:buNone/>
              <a:defRPr/>
            </a:pPr>
            <a:r>
              <a:rPr kumimoji="0" lang="en-US" altLang="en-US" sz="24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r>
              <a:rPr kumimoji="0" lang="en-US" altLang="en-US" sz="24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Thương</a:t>
            </a:r>
            <a:r>
              <a:rPr kumimoji="0" lang="en-US" altLang="en-US" sz="24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4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thay</a:t>
            </a:r>
            <a:r>
              <a:rPr kumimoji="0" lang="en-US" altLang="en-US" sz="24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400" i="0" u="none" strike="noStrike" kern="0" cap="none" spc="0" normalizeH="0" baseline="0" noProof="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en-US" sz="240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tiếng</a:t>
            </a:r>
            <a:r>
              <a:rPr kumimoji="0" lang="en-US" altLang="en-US" sz="2400" i="0" u="none" strike="noStrike" kern="0" cap="none" spc="0" normalizeH="0" noProof="0" smtClean="0">
                <a:ln>
                  <a:noFill/>
                </a:ln>
                <a:solidFill>
                  <a:srgbClr val="000000"/>
                </a:solidFill>
                <a:effectLst/>
                <a:uLnTx/>
                <a:uFillTx/>
                <a:latin typeface="Times New Roman" panose="02020603050405020304" pitchFamily="18" charset="0"/>
                <a:cs typeface="Times New Roman" panose="02020603050405020304" pitchFamily="18" charset="0"/>
              </a:rPr>
              <a:t> than thể hiện </a:t>
            </a:r>
            <a:r>
              <a:rPr kumimoji="0" lang="en-US" altLang="en-US" sz="240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en-US" sz="2400" i="0" u="none" strike="noStrike" kern="0" cap="none" spc="0" normalizeH="0" noProof="0" smtClean="0">
                <a:ln>
                  <a:noFill/>
                </a:ln>
                <a:solidFill>
                  <a:srgbClr val="000000"/>
                </a:solidFill>
                <a:effectLst/>
                <a:uLnTx/>
                <a:uFillTx/>
                <a:latin typeface="Times New Roman" panose="02020603050405020304" pitchFamily="18" charset="0"/>
                <a:cs typeface="Times New Roman" panose="02020603050405020304" pitchFamily="18" charset="0"/>
              </a:rPr>
              <a:t> thương cảm, xót xa </a:t>
            </a:r>
            <a:r>
              <a:rPr kumimoji="0" lang="en-US" altLang="en-US" sz="240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ở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mức</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i="0" u="none" strike="noStrike" kern="0" cap="none" spc="0" normalizeH="0" baseline="0" noProof="0" err="1">
                <a:ln>
                  <a:noFill/>
                </a:ln>
                <a:solidFill>
                  <a:srgbClr val="000000"/>
                </a:solidFill>
                <a:effectLst/>
                <a:uLnTx/>
                <a:uFillTx/>
                <a:latin typeface="Times New Roman" panose="02020603050405020304" pitchFamily="18" charset="0"/>
                <a:cs typeface="Times New Roman" panose="02020603050405020304" pitchFamily="18" charset="0"/>
              </a:rPr>
              <a:t>độ</a:t>
            </a:r>
            <a:r>
              <a:rPr kumimoji="0" lang="en-US" altLang="en-US" sz="240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i="0" u="none" strike="noStrike" kern="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cao</a:t>
            </a:r>
            <a:r>
              <a:rPr lang="en-US" altLang="en-US" sz="2400" kern="0">
                <a:solidFill>
                  <a:srgbClr val="000000"/>
                </a:solidFill>
                <a:latin typeface="Times New Roman" panose="02020603050405020304" pitchFamily="18" charset="0"/>
                <a:cs typeface="Times New Roman" panose="02020603050405020304" pitchFamily="18" charset="0"/>
              </a:rPr>
              <a:t> </a:t>
            </a:r>
            <a:r>
              <a:rPr lang="en-US" altLang="en-US" sz="2400" kern="0" smtClean="0">
                <a:solidFill>
                  <a:srgbClr val="000000"/>
                </a:solidFill>
                <a:latin typeface="Times New Roman" panose="02020603050405020304" pitchFamily="18" charset="0"/>
                <a:cs typeface="Times New Roman" panose="02020603050405020304" pitchFamily="18" charset="0"/>
              </a:rPr>
              <a:t>trước sự bất hạnh của người khác.</a:t>
            </a:r>
            <a:endPar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Cloud Callout 14"/>
          <p:cNvSpPr/>
          <p:nvPr/>
        </p:nvSpPr>
        <p:spPr>
          <a:xfrm>
            <a:off x="7088777" y="4535294"/>
            <a:ext cx="4859082" cy="232270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B050"/>
                </a:solidFill>
              </a:rPr>
              <a:t>Từ </a:t>
            </a:r>
            <a:r>
              <a:rPr lang="en-US" sz="2400" i="1">
                <a:solidFill>
                  <a:srgbClr val="00B050"/>
                </a:solidFill>
              </a:rPr>
              <a:t>thương thay</a:t>
            </a:r>
            <a:r>
              <a:rPr lang="en-US" sz="2400">
                <a:solidFill>
                  <a:srgbClr val="00B050"/>
                </a:solidFill>
              </a:rPr>
              <a:t> được lặp lại mấy lần trong bài ca dao? Tác dụng của việc lặp lại </a:t>
            </a:r>
            <a:r>
              <a:rPr lang="en-US" sz="2400" smtClean="0">
                <a:solidFill>
                  <a:srgbClr val="00B050"/>
                </a:solidFill>
              </a:rPr>
              <a:t>ấy là gì?</a:t>
            </a:r>
            <a:endParaRPr lang="en-US" sz="2400">
              <a:solidFill>
                <a:srgbClr val="00B050"/>
              </a:solidFill>
              <a:latin typeface="Times New Roman" panose="02020603050405020304" pitchFamily="18" charset="0"/>
              <a:cs typeface="Times New Roman" panose="02020603050405020304" pitchFamily="18" charset="0"/>
            </a:endParaRPr>
          </a:p>
        </p:txBody>
      </p:sp>
      <p:sp>
        <p:nvSpPr>
          <p:cNvPr id="19" name="Cloud Callout 18"/>
          <p:cNvSpPr/>
          <p:nvPr/>
        </p:nvSpPr>
        <p:spPr>
          <a:xfrm>
            <a:off x="6763583" y="4382894"/>
            <a:ext cx="4983977" cy="2470750"/>
          </a:xfrm>
          <a:prstGeom prst="cloud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Bài ca dao bày tỏ nỗi niềm thương cảm đến những đối tượng nào? </a:t>
            </a:r>
            <a:r>
              <a:rPr lang="en-US" sz="2400" smtClean="0">
                <a:solidFill>
                  <a:srgbClr val="002060"/>
                </a:solidFill>
              </a:rPr>
              <a:t>Hình </a:t>
            </a:r>
            <a:r>
              <a:rPr lang="en-US" sz="2400">
                <a:solidFill>
                  <a:srgbClr val="002060"/>
                </a:solidFill>
              </a:rPr>
              <a:t>ảnh </a:t>
            </a:r>
            <a:r>
              <a:rPr lang="en-US" sz="2400" smtClean="0">
                <a:solidFill>
                  <a:srgbClr val="002060"/>
                </a:solidFill>
              </a:rPr>
              <a:t>đó  </a:t>
            </a:r>
            <a:r>
              <a:rPr lang="en-US" sz="2400">
                <a:solidFill>
                  <a:srgbClr val="002060"/>
                </a:solidFill>
              </a:rPr>
              <a:t>gợi cho em liên tưởng đến ai?</a:t>
            </a:r>
          </a:p>
        </p:txBody>
      </p:sp>
      <p:sp>
        <p:nvSpPr>
          <p:cNvPr id="2" name="Rectangle 1"/>
          <p:cNvSpPr/>
          <p:nvPr/>
        </p:nvSpPr>
        <p:spPr>
          <a:xfrm>
            <a:off x="-25102" y="4179278"/>
            <a:ext cx="6506141" cy="1791260"/>
          </a:xfrm>
          <a:prstGeom prst="rect">
            <a:avLst/>
          </a:prstGeom>
          <a:solidFill>
            <a:schemeClr val="bg1">
              <a:lumMod val="95000"/>
            </a:schemeClr>
          </a:solidFill>
        </p:spPr>
        <p:txBody>
          <a:bodyPr wrap="square">
            <a:spAutoFit/>
          </a:bodyPr>
          <a:lstStyle/>
          <a:p>
            <a:pPr algn="just">
              <a:lnSpc>
                <a:spcPct val="115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tơ</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Lũ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kiếm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Hạc</a:t>
            </a:r>
            <a:r>
              <a:rPr lang="en-US" sz="2400" dirty="0">
                <a:latin typeface="Times New Roman" panose="02020603050405020304" pitchFamily="18" charset="0"/>
                <a:ea typeface="Calibri" panose="020F0502020204030204" pitchFamily="34" charset="0"/>
                <a:cs typeface="Times New Roman" panose="02020603050405020304" pitchFamily="18" charset="0"/>
              </a:rPr>
              <a:t>: bay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mỏi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cánh</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Cuốc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máu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064869" y="4280708"/>
            <a:ext cx="3400305" cy="1569660"/>
          </a:xfrm>
          <a:prstGeom prst="rect">
            <a:avLst/>
          </a:prstGeom>
        </p:spPr>
        <p:txBody>
          <a:bodyPr wrap="square">
            <a:spAutoFit/>
          </a:bodyPr>
          <a:lstStyle/>
          <a:p>
            <a:pPr algn="just"/>
            <a:r>
              <a:rPr lang="en-US" altLang="en-US" sz="2400" i="1" dirty="0" err="1">
                <a:solidFill>
                  <a:srgbClr val="002060"/>
                </a:solidFill>
                <a:latin typeface="Times New Roman" panose="02020603050405020304" pitchFamily="18" charset="0"/>
                <a:cs typeface="Times New Roman" panose="02020603050405020304" pitchFamily="18" charset="0"/>
              </a:rPr>
              <a:t>Biểu</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hiện</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nỗi</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khổ</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nhiều</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bề</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của</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người</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lao</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động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bị</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áp</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bức</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bóc</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smtClean="0">
                <a:solidFill>
                  <a:srgbClr val="002060"/>
                </a:solidFill>
                <a:latin typeface="Times New Roman" panose="02020603050405020304" pitchFamily="18" charset="0"/>
                <a:cs typeface="Times New Roman" panose="02020603050405020304" pitchFamily="18" charset="0"/>
              </a:rPr>
              <a:t>lột</a:t>
            </a:r>
            <a:r>
              <a:rPr lang="en-US" altLang="en-US" sz="2400" i="1" dirty="0" smtClean="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chịu</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nhiều</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oan</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trái</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trong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xã</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hội</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i="1" dirty="0" err="1">
                <a:solidFill>
                  <a:srgbClr val="002060"/>
                </a:solidFill>
                <a:latin typeface="Times New Roman" panose="02020603050405020304" pitchFamily="18" charset="0"/>
                <a:cs typeface="Times New Roman" panose="02020603050405020304" pitchFamily="18" charset="0"/>
              </a:rPr>
              <a:t>cũ</a:t>
            </a:r>
            <a:r>
              <a:rPr lang="en-US" altLang="en-US" sz="2400" i="1" dirty="0">
                <a:solidFill>
                  <a:srgbClr val="002060"/>
                </a:solidFill>
                <a:latin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loud Callout 19"/>
          <p:cNvSpPr/>
          <p:nvPr/>
        </p:nvSpPr>
        <p:spPr>
          <a:xfrm>
            <a:off x="6502400" y="4297680"/>
            <a:ext cx="5683151" cy="2582090"/>
          </a:xfrm>
          <a:prstGeom prst="cloudCallou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002060"/>
              </a:solidFill>
              <a:latin typeface="Times New Roman" pitchFamily="18" charset="0"/>
              <a:cs typeface="Times New Roman" pitchFamily="18" charset="0"/>
            </a:endParaRPr>
          </a:p>
          <a:p>
            <a:pPr algn="ctr"/>
            <a:r>
              <a:rPr lang="en-US" sz="2400" dirty="0" err="1" smtClean="0">
                <a:solidFill>
                  <a:srgbClr val="002060"/>
                </a:solidFill>
                <a:latin typeface="Times New Roman" pitchFamily="18" charset="0"/>
                <a:cs typeface="Times New Roman" pitchFamily="18" charset="0"/>
              </a:rPr>
              <a:t>Dùng</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hình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ảnh</a:t>
            </a:r>
            <a:r>
              <a:rPr lang="en-US" sz="2400" dirty="0">
                <a:solidFill>
                  <a:srgbClr val="002060"/>
                </a:solidFill>
                <a:latin typeface="Times New Roman" pitchFamily="18" charset="0"/>
                <a:cs typeface="Times New Roman" pitchFamily="18" charset="0"/>
              </a:rPr>
              <a:t> con </a:t>
            </a:r>
            <a:r>
              <a:rPr lang="en-US" sz="2400" dirty="0" err="1">
                <a:solidFill>
                  <a:srgbClr val="002060"/>
                </a:solidFill>
                <a:latin typeface="Times New Roman" pitchFamily="18" charset="0"/>
                <a:cs typeface="Times New Roman" pitchFamily="18" charset="0"/>
              </a:rPr>
              <a:t>vật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nhưng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đằng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sau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đo</a:t>
            </a:r>
            <a:r>
              <a:rPr lang="en-US" sz="2400" dirty="0">
                <a:solidFill>
                  <a:srgbClr val="002060"/>
                </a:solidFill>
                <a:latin typeface="Times New Roman" pitchFamily="18" charset="0"/>
                <a:cs typeface="Times New Roman" pitchFamily="18" charset="0"/>
              </a:rPr>
              <a:t>́ là </a:t>
            </a:r>
            <a:r>
              <a:rPr lang="en-US" sz="2400" dirty="0" err="1">
                <a:solidFill>
                  <a:srgbClr val="002060"/>
                </a:solidFill>
                <a:latin typeface="Times New Roman" pitchFamily="18" charset="0"/>
                <a:cs typeface="Times New Roman" pitchFamily="18" charset="0"/>
              </a:rPr>
              <a:t>muốn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gởi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gắm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tâm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sư</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vê</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cuộc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đời</a:t>
            </a: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của</a:t>
            </a:r>
            <a:r>
              <a:rPr lang="en-US" sz="2400" dirty="0" smtClean="0">
                <a:solidFill>
                  <a:srgbClr val="002060"/>
                </a:solidFill>
                <a:latin typeface="Times New Roman" pitchFamily="18" charset="0"/>
                <a:cs typeface="Times New Roman" pitchFamily="18" charset="0"/>
              </a:rPr>
              <a:t> con </a:t>
            </a:r>
            <a:r>
              <a:rPr lang="en-US" sz="2400" dirty="0" err="1" smtClean="0">
                <a:solidFill>
                  <a:srgbClr val="002060"/>
                </a:solidFill>
                <a:latin typeface="Times New Roman" pitchFamily="18" charset="0"/>
                <a:cs typeface="Times New Roman" pitchFamily="18" charset="0"/>
              </a:rPr>
              <a:t>người</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Cách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nói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ấy</a:t>
            </a:r>
            <a:r>
              <a:rPr lang="en-US" sz="2400" dirty="0">
                <a:solidFill>
                  <a:srgbClr val="002060"/>
                </a:solidFill>
                <a:latin typeface="Times New Roman" pitchFamily="18" charset="0"/>
                <a:cs typeface="Times New Roman" pitchFamily="18" charset="0"/>
              </a:rPr>
              <a:t> là </a:t>
            </a:r>
            <a:r>
              <a:rPr lang="en-US" sz="2400" dirty="0" err="1">
                <a:solidFill>
                  <a:srgbClr val="002060"/>
                </a:solidFill>
                <a:latin typeface="Times New Roman" pitchFamily="18" charset="0"/>
                <a:cs typeface="Times New Roman" pitchFamily="18" charset="0"/>
              </a:rPr>
              <a:t>cách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sư</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dụng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biện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pháp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nghê</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thuật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a:t>
            </a:r>
            <a:r>
              <a:rPr lang="en-US" sz="2400" dirty="0">
                <a:solidFill>
                  <a:srgbClr val="002060"/>
                </a:solidFill>
                <a:latin typeface="Times New Roman" pitchFamily="18" charset="0"/>
                <a:cs typeface="Times New Roman" pitchFamily="18" charset="0"/>
              </a:rPr>
              <a:t>̀?</a:t>
            </a:r>
          </a:p>
        </p:txBody>
      </p:sp>
      <p:sp>
        <p:nvSpPr>
          <p:cNvPr id="9" name="Right Brace 8"/>
          <p:cNvSpPr/>
          <p:nvPr/>
        </p:nvSpPr>
        <p:spPr>
          <a:xfrm>
            <a:off x="2721461" y="4343402"/>
            <a:ext cx="153195" cy="1460882"/>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29578" y="2456226"/>
            <a:ext cx="6489813" cy="1717393"/>
          </a:xfrm>
          <a:prstGeom prst="rect">
            <a:avLst/>
          </a:prstGeom>
          <a:solidFill>
            <a:schemeClr val="bg1">
              <a:lumMod val="95000"/>
            </a:schemeClr>
          </a:solidFill>
        </p:spPr>
        <p:txBody>
          <a:bodyPr wrap="square">
            <a:spAutoFit/>
          </a:bodyPr>
          <a:lstStyle/>
          <a:p>
            <a:pPr lvl="0" algn="just" fontAlgn="base">
              <a:lnSpc>
                <a:spcPct val="110000"/>
              </a:lnSpc>
              <a:spcBef>
                <a:spcPct val="0"/>
              </a:spcBef>
              <a:spcAft>
                <a:spcPct val="0"/>
              </a:spcAft>
              <a:buNone/>
              <a:defRPr/>
            </a:pPr>
            <a:r>
              <a:rPr lang="en-US" altLang="en-US" sz="2400" b="1" kern="0" dirty="0">
                <a:solidFill>
                  <a:srgbClr val="002060"/>
                </a:solidFill>
                <a:latin typeface="Times New Roman" panose="02020603050405020304" pitchFamily="18" charset="0"/>
                <a:cs typeface="Times New Roman" panose="02020603050405020304" pitchFamily="18" charset="0"/>
              </a:rPr>
              <a:t>- </a:t>
            </a:r>
            <a:r>
              <a:rPr lang="en-US" altLang="en-US" sz="2400" b="1" kern="0" dirty="0" err="1">
                <a:solidFill>
                  <a:srgbClr val="002060"/>
                </a:solidFill>
                <a:latin typeface="Times New Roman" panose="02020603050405020304" pitchFamily="18" charset="0"/>
                <a:cs typeface="Times New Roman" panose="02020603050405020304" pitchFamily="18" charset="0"/>
              </a:rPr>
              <a:t>Điệp</a:t>
            </a:r>
            <a:r>
              <a:rPr lang="en-US" altLang="en-US" sz="2400" b="1" kern="0" dirty="0">
                <a:solidFill>
                  <a:srgbClr val="002060"/>
                </a:solidFill>
                <a:latin typeface="Times New Roman" panose="02020603050405020304" pitchFamily="18" charset="0"/>
                <a:cs typeface="Times New Roman" panose="02020603050405020304" pitchFamily="18" charset="0"/>
              </a:rPr>
              <a:t> </a:t>
            </a:r>
            <a:r>
              <a:rPr lang="en-US" altLang="en-US" sz="2400" b="1" kern="0" dirty="0" err="1">
                <a:solidFill>
                  <a:srgbClr val="002060"/>
                </a:solidFill>
                <a:latin typeface="Times New Roman" panose="02020603050405020304" pitchFamily="18" charset="0"/>
                <a:cs typeface="Times New Roman" panose="02020603050405020304" pitchFamily="18" charset="0"/>
              </a:rPr>
              <a:t>ngữ</a:t>
            </a:r>
            <a:r>
              <a:rPr lang="en-US" altLang="en-US" sz="2400" b="1" kern="0" dirty="0">
                <a:solidFill>
                  <a:srgbClr val="002060"/>
                </a:solidFill>
                <a:latin typeface="Times New Roman" panose="02020603050405020304" pitchFamily="18" charset="0"/>
                <a:cs typeface="Times New Roman" panose="02020603050405020304" pitchFamily="18" charset="0"/>
              </a:rPr>
              <a:t> “</a:t>
            </a:r>
            <a:r>
              <a:rPr lang="en-US" altLang="en-US" sz="2400" b="1" kern="0" dirty="0" err="1">
                <a:solidFill>
                  <a:srgbClr val="002060"/>
                </a:solidFill>
                <a:latin typeface="Times New Roman" panose="02020603050405020304" pitchFamily="18" charset="0"/>
                <a:cs typeface="Times New Roman" panose="02020603050405020304" pitchFamily="18" charset="0"/>
              </a:rPr>
              <a:t>Thương</a:t>
            </a:r>
            <a:r>
              <a:rPr lang="en-US" altLang="en-US" sz="2400" b="1" kern="0" dirty="0">
                <a:solidFill>
                  <a:srgbClr val="002060"/>
                </a:solidFill>
                <a:latin typeface="Times New Roman" panose="02020603050405020304" pitchFamily="18" charset="0"/>
                <a:cs typeface="Times New Roman" panose="02020603050405020304" pitchFamily="18" charset="0"/>
              </a:rPr>
              <a:t> </a:t>
            </a:r>
            <a:r>
              <a:rPr lang="en-US" altLang="en-US" sz="2400" b="1" kern="0" dirty="0" err="1">
                <a:solidFill>
                  <a:srgbClr val="002060"/>
                </a:solidFill>
                <a:latin typeface="Times New Roman" panose="02020603050405020304" pitchFamily="18" charset="0"/>
                <a:cs typeface="Times New Roman" panose="02020603050405020304" pitchFamily="18" charset="0"/>
              </a:rPr>
              <a:t>thay</a:t>
            </a:r>
            <a:r>
              <a:rPr lang="en-US" altLang="en-US" sz="2400" b="1" kern="0" dirty="0">
                <a:solidFill>
                  <a:srgbClr val="002060"/>
                </a:solidFill>
                <a:latin typeface="Times New Roman" panose="02020603050405020304" pitchFamily="18" charset="0"/>
                <a:cs typeface="Times New Roman" panose="02020603050405020304" pitchFamily="18" charset="0"/>
              </a:rPr>
              <a:t>” </a:t>
            </a:r>
            <a:r>
              <a:rPr lang="en-US" altLang="en-US" sz="2400" b="1" kern="0" dirty="0" err="1">
                <a:solidFill>
                  <a:srgbClr val="002060"/>
                </a:solidFill>
                <a:latin typeface="Times New Roman" panose="02020603050405020304" pitchFamily="18" charset="0"/>
                <a:cs typeface="Times New Roman" panose="02020603050405020304" pitchFamily="18" charset="0"/>
              </a:rPr>
              <a:t>nhắc</a:t>
            </a:r>
            <a:r>
              <a:rPr lang="en-US" altLang="en-US" sz="2400" b="1" kern="0" dirty="0">
                <a:solidFill>
                  <a:srgbClr val="002060"/>
                </a:solidFill>
                <a:latin typeface="Times New Roman" panose="02020603050405020304" pitchFamily="18" charset="0"/>
                <a:cs typeface="Times New Roman" panose="02020603050405020304" pitchFamily="18" charset="0"/>
              </a:rPr>
              <a:t> </a:t>
            </a:r>
            <a:r>
              <a:rPr lang="en-US" altLang="en-US" sz="2400" b="1" kern="0" dirty="0" err="1">
                <a:solidFill>
                  <a:srgbClr val="002060"/>
                </a:solidFill>
                <a:latin typeface="Times New Roman" panose="02020603050405020304" pitchFamily="18" charset="0"/>
                <a:cs typeface="Times New Roman" panose="02020603050405020304" pitchFamily="18" charset="0"/>
              </a:rPr>
              <a:t>lại</a:t>
            </a:r>
            <a:r>
              <a:rPr lang="en-US" altLang="en-US" sz="2400" b="1" kern="0" dirty="0">
                <a:solidFill>
                  <a:srgbClr val="002060"/>
                </a:solidFill>
                <a:latin typeface="Times New Roman" panose="02020603050405020304" pitchFamily="18" charset="0"/>
                <a:cs typeface="Times New Roman" panose="02020603050405020304" pitchFamily="18" charset="0"/>
              </a:rPr>
              <a:t> 4 </a:t>
            </a:r>
            <a:r>
              <a:rPr lang="en-US" altLang="en-US" sz="2400" b="1" kern="0" dirty="0" err="1">
                <a:solidFill>
                  <a:srgbClr val="002060"/>
                </a:solidFill>
                <a:latin typeface="Times New Roman" panose="02020603050405020304" pitchFamily="18" charset="0"/>
                <a:cs typeface="Times New Roman" panose="02020603050405020304" pitchFamily="18" charset="0"/>
              </a:rPr>
              <a:t>lần</a:t>
            </a:r>
            <a:r>
              <a:rPr lang="en-US" altLang="en-US" sz="2400" b="1" kern="0" dirty="0">
                <a:solidFill>
                  <a:srgbClr val="002060"/>
                </a:solidFill>
                <a:latin typeface="Times New Roman" panose="02020603050405020304" pitchFamily="18" charset="0"/>
                <a:cs typeface="Times New Roman" panose="02020603050405020304" pitchFamily="18" charset="0"/>
              </a:rPr>
              <a:t>:</a:t>
            </a:r>
          </a:p>
          <a:p>
            <a:pPr lvl="0" algn="just" fontAlgn="base">
              <a:lnSpc>
                <a:spcPct val="110000"/>
              </a:lnSpc>
              <a:spcBef>
                <a:spcPct val="0"/>
              </a:spcBef>
              <a:spcAft>
                <a:spcPct val="0"/>
              </a:spcAft>
              <a:buNone/>
              <a:defRPr/>
            </a:pPr>
            <a:r>
              <a:rPr lang="en-US" altLang="en-US" sz="2400" b="1"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Tô</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đậm</a:t>
            </a:r>
            <a:r>
              <a:rPr lang="en-US" altLang="en-US" sz="2400" b="1"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mối</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thương</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cảm</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xót</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xa</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cho</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cuộc</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đời</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đắng</a:t>
            </a:r>
            <a:r>
              <a:rPr lang="en-US" altLang="en-US" sz="2400" kern="0" dirty="0">
                <a:solidFill>
                  <a:srgbClr val="000000"/>
                </a:solidFill>
                <a:latin typeface="Times New Roman" panose="02020603050405020304" pitchFamily="18" charset="0"/>
                <a:cs typeface="Times New Roman" panose="02020603050405020304" pitchFamily="18" charset="0"/>
              </a:rPr>
              <a:t> cay, </a:t>
            </a:r>
            <a:r>
              <a:rPr lang="en-US" altLang="en-US" sz="2400" kern="0" dirty="0" err="1">
                <a:solidFill>
                  <a:srgbClr val="000000"/>
                </a:solidFill>
                <a:latin typeface="Times New Roman" panose="02020603050405020304" pitchFamily="18" charset="0"/>
                <a:cs typeface="Times New Roman" panose="02020603050405020304" pitchFamily="18" charset="0"/>
              </a:rPr>
              <a:t>vất</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vả</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nhiều</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bề</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của</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người</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dân</a:t>
            </a:r>
            <a:r>
              <a:rPr lang="en-US" altLang="en-US" sz="2400" kern="0" dirty="0">
                <a:solidFill>
                  <a:srgbClr val="000000"/>
                </a:solidFill>
                <a:latin typeface="Times New Roman" panose="02020603050405020304" pitchFamily="18" charset="0"/>
                <a:cs typeface="Times New Roman" panose="02020603050405020304" pitchFamily="18" charset="0"/>
              </a:rPr>
              <a:t> </a:t>
            </a:r>
            <a:r>
              <a:rPr lang="en-US" altLang="en-US" sz="2400" kern="0" dirty="0" err="1">
                <a:solidFill>
                  <a:srgbClr val="000000"/>
                </a:solidFill>
                <a:latin typeface="Times New Roman" panose="02020603050405020304" pitchFamily="18" charset="0"/>
                <a:cs typeface="Times New Roman" panose="02020603050405020304" pitchFamily="18" charset="0"/>
              </a:rPr>
              <a:t>thường</a:t>
            </a:r>
            <a:r>
              <a:rPr lang="en-US" altLang="en-US" sz="2400" kern="0" dirty="0" smtClean="0">
                <a:solidFill>
                  <a:srgbClr val="000000"/>
                </a:solidFill>
                <a:latin typeface="Times New Roman" panose="02020603050405020304" pitchFamily="18" charset="0"/>
                <a:cs typeface="Times New Roman" panose="02020603050405020304" pitchFamily="18" charset="0"/>
              </a:rPr>
              <a:t>.</a:t>
            </a:r>
          </a:p>
          <a:p>
            <a:pPr lvl="0" algn="just" fontAlgn="base">
              <a:lnSpc>
                <a:spcPct val="110000"/>
              </a:lnSpc>
              <a:spcBef>
                <a:spcPct val="0"/>
              </a:spcBef>
              <a:spcAft>
                <a:spcPct val="0"/>
              </a:spcAft>
              <a:buNone/>
              <a:defRPr/>
            </a:pPr>
            <a:endParaRPr lang="en-US" altLang="en-US" sz="2400" b="1" kern="0" dirty="0">
              <a:solidFill>
                <a:srgbClr val="0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7151" y="3719900"/>
            <a:ext cx="2829621" cy="461665"/>
          </a:xfrm>
          <a:prstGeom prst="rect">
            <a:avLst/>
          </a:prstGeom>
        </p:spPr>
        <p:txBody>
          <a:bodyPr wrap="none">
            <a:spAutoFit/>
          </a:bodyPr>
          <a:lstStyle/>
          <a:p>
            <a:r>
              <a:rPr lang="en-US" sz="2400" b="1" smtClean="0">
                <a:solidFill>
                  <a:srgbClr val="002060"/>
                </a:solidFill>
                <a:latin typeface="Times New Roman" panose="02020603050405020304" pitchFamily="18" charset="0"/>
                <a:ea typeface="Times New Roman" panose="02020603050405020304" pitchFamily="18" charset="0"/>
                <a:cs typeface=".VnTimeH" panose="020B7200000000000000" pitchFamily="34" charset="0"/>
              </a:rPr>
              <a:t>- Nghệ thuật ẩn dụ: </a:t>
            </a:r>
            <a:endParaRPr lang="en-US" sz="2400" b="1">
              <a:solidFill>
                <a:srgbClr val="002060"/>
              </a:solidFill>
            </a:endParaRPr>
          </a:p>
        </p:txBody>
      </p:sp>
      <p:sp>
        <p:nvSpPr>
          <p:cNvPr id="28" name="Title 1"/>
          <p:cNvSpPr txBox="1"/>
          <p:nvPr/>
        </p:nvSpPr>
        <p:spPr>
          <a:xfrm>
            <a:off x="-29578" y="1860907"/>
            <a:ext cx="6476660" cy="594122"/>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smtClean="0">
                <a:solidFill>
                  <a:srgbClr val="FF0000"/>
                </a:solidFill>
                <a:latin typeface="Times New Roman" panose="02020603050405020304" pitchFamily="18" charset="0"/>
                <a:cs typeface="Times New Roman" panose="02020603050405020304" pitchFamily="18" charset="0"/>
              </a:rPr>
              <a:t> 1/ Nghệ thuật: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1" nodeType="clickEffect">
                                  <p:stCondLst>
                                    <p:cond delay="0"/>
                                  </p:stCondLst>
                                  <p:childTnLst>
                                    <p:anim calcmode="lin" valueType="num">
                                      <p:cBhvr>
                                        <p:cTn id="26" dur="1000"/>
                                        <p:tgtEl>
                                          <p:spTgt spid="7"/>
                                        </p:tgtEl>
                                        <p:attrNameLst>
                                          <p:attrName>ppt_w</p:attrName>
                                        </p:attrNameLst>
                                      </p:cBhvr>
                                      <p:tavLst>
                                        <p:tav tm="0">
                                          <p:val>
                                            <p:strVal val="ppt_w"/>
                                          </p:val>
                                        </p:tav>
                                        <p:tav tm="100000">
                                          <p:val>
                                            <p:fltVal val="0"/>
                                          </p:val>
                                        </p:tav>
                                      </p:tavLst>
                                    </p:anim>
                                    <p:anim calcmode="lin" valueType="num">
                                      <p:cBhvr>
                                        <p:cTn id="27" dur="1000"/>
                                        <p:tgtEl>
                                          <p:spTgt spid="7"/>
                                        </p:tgtEl>
                                        <p:attrNameLst>
                                          <p:attrName>ppt_h</p:attrName>
                                        </p:attrNameLst>
                                      </p:cBhvr>
                                      <p:tavLst>
                                        <p:tav tm="0">
                                          <p:val>
                                            <p:strVal val="ppt_h"/>
                                          </p:val>
                                        </p:tav>
                                        <p:tav tm="100000">
                                          <p:val>
                                            <p:fltVal val="0"/>
                                          </p:val>
                                        </p:tav>
                                      </p:tavLst>
                                    </p:anim>
                                    <p:anim calcmode="lin" valueType="num">
                                      <p:cBhvr>
                                        <p:cTn id="28" dur="1000"/>
                                        <p:tgtEl>
                                          <p:spTgt spid="7"/>
                                        </p:tgtEl>
                                        <p:attrNameLst>
                                          <p:attrName>style.rotation</p:attrName>
                                        </p:attrNameLst>
                                      </p:cBhvr>
                                      <p:tavLst>
                                        <p:tav tm="0">
                                          <p:val>
                                            <p:fltVal val="0"/>
                                          </p:val>
                                        </p:tav>
                                        <p:tav tm="100000">
                                          <p:val>
                                            <p:fltVal val="90"/>
                                          </p:val>
                                        </p:tav>
                                      </p:tavLst>
                                    </p:anim>
                                    <p:animEffect transition="out" filter="fade">
                                      <p:cBhvr>
                                        <p:cTn id="29" dur="1000"/>
                                        <p:tgtEl>
                                          <p:spTgt spid="7"/>
                                        </p:tgtEl>
                                      </p:cBhvr>
                                    </p:animEffect>
                                    <p:set>
                                      <p:cBhvr>
                                        <p:cTn id="30" dur="1" fill="hold">
                                          <p:stCondLst>
                                            <p:cond delay="999"/>
                                          </p:stCondLst>
                                        </p:cTn>
                                        <p:tgtEl>
                                          <p:spTgt spid="7"/>
                                        </p:tgtEl>
                                        <p:attrNameLst>
                                          <p:attrName>style.visibility</p:attrName>
                                        </p:attrNameLst>
                                      </p:cBhvr>
                                      <p:to>
                                        <p:strVal val="hidden"/>
                                      </p:to>
                                    </p:set>
                                  </p:childTnLst>
                                </p:cTn>
                              </p:par>
                              <p:par>
                                <p:cTn id="31" presetID="31" presetClass="exit" presetSubtype="0" fill="hold" grpId="1" nodeType="withEffect">
                                  <p:stCondLst>
                                    <p:cond delay="0"/>
                                  </p:stCondLst>
                                  <p:childTnLst>
                                    <p:anim calcmode="lin" valueType="num">
                                      <p:cBhvr>
                                        <p:cTn id="32" dur="1000"/>
                                        <p:tgtEl>
                                          <p:spTgt spid="6"/>
                                        </p:tgtEl>
                                        <p:attrNameLst>
                                          <p:attrName>ppt_w</p:attrName>
                                        </p:attrNameLst>
                                      </p:cBhvr>
                                      <p:tavLst>
                                        <p:tav tm="0">
                                          <p:val>
                                            <p:strVal val="ppt_w"/>
                                          </p:val>
                                        </p:tav>
                                        <p:tav tm="100000">
                                          <p:val>
                                            <p:fltVal val="0"/>
                                          </p:val>
                                        </p:tav>
                                      </p:tavLst>
                                    </p:anim>
                                    <p:anim calcmode="lin" valueType="num">
                                      <p:cBhvr>
                                        <p:cTn id="33" dur="1000"/>
                                        <p:tgtEl>
                                          <p:spTgt spid="6"/>
                                        </p:tgtEl>
                                        <p:attrNameLst>
                                          <p:attrName>ppt_h</p:attrName>
                                        </p:attrNameLst>
                                      </p:cBhvr>
                                      <p:tavLst>
                                        <p:tav tm="0">
                                          <p:val>
                                            <p:strVal val="ppt_h"/>
                                          </p:val>
                                        </p:tav>
                                        <p:tav tm="100000">
                                          <p:val>
                                            <p:fltVal val="0"/>
                                          </p:val>
                                        </p:tav>
                                      </p:tavLst>
                                    </p:anim>
                                    <p:anim calcmode="lin" valueType="num">
                                      <p:cBhvr>
                                        <p:cTn id="34" dur="1000"/>
                                        <p:tgtEl>
                                          <p:spTgt spid="6"/>
                                        </p:tgtEl>
                                        <p:attrNameLst>
                                          <p:attrName>style.rotation</p:attrName>
                                        </p:attrNameLst>
                                      </p:cBhvr>
                                      <p:tavLst>
                                        <p:tav tm="0">
                                          <p:val>
                                            <p:fltVal val="0"/>
                                          </p:val>
                                        </p:tav>
                                        <p:tav tm="100000">
                                          <p:val>
                                            <p:fltVal val="90"/>
                                          </p:val>
                                        </p:tav>
                                      </p:tavLst>
                                    </p:anim>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par>
                                <p:cTn id="37" presetID="31" presetClass="exit" presetSubtype="0" fill="hold" grpId="1" nodeType="withEffect">
                                  <p:stCondLst>
                                    <p:cond delay="0"/>
                                  </p:stCondLst>
                                  <p:childTnLst>
                                    <p:anim calcmode="lin" valueType="num">
                                      <p:cBhvr>
                                        <p:cTn id="38" dur="1000"/>
                                        <p:tgtEl>
                                          <p:spTgt spid="10"/>
                                        </p:tgtEl>
                                        <p:attrNameLst>
                                          <p:attrName>ppt_w</p:attrName>
                                        </p:attrNameLst>
                                      </p:cBhvr>
                                      <p:tavLst>
                                        <p:tav tm="0">
                                          <p:val>
                                            <p:strVal val="ppt_w"/>
                                          </p:val>
                                        </p:tav>
                                        <p:tav tm="100000">
                                          <p:val>
                                            <p:fltVal val="0"/>
                                          </p:val>
                                        </p:tav>
                                      </p:tavLst>
                                    </p:anim>
                                    <p:anim calcmode="lin" valueType="num">
                                      <p:cBhvr>
                                        <p:cTn id="39" dur="1000"/>
                                        <p:tgtEl>
                                          <p:spTgt spid="10"/>
                                        </p:tgtEl>
                                        <p:attrNameLst>
                                          <p:attrName>ppt_h</p:attrName>
                                        </p:attrNameLst>
                                      </p:cBhvr>
                                      <p:tavLst>
                                        <p:tav tm="0">
                                          <p:val>
                                            <p:strVal val="ppt_h"/>
                                          </p:val>
                                        </p:tav>
                                        <p:tav tm="100000">
                                          <p:val>
                                            <p:fltVal val="0"/>
                                          </p:val>
                                        </p:tav>
                                      </p:tavLst>
                                    </p:anim>
                                    <p:anim calcmode="lin" valueType="num">
                                      <p:cBhvr>
                                        <p:cTn id="40" dur="1000"/>
                                        <p:tgtEl>
                                          <p:spTgt spid="10"/>
                                        </p:tgtEl>
                                        <p:attrNameLst>
                                          <p:attrName>style.rotation</p:attrName>
                                        </p:attrNameLst>
                                      </p:cBhvr>
                                      <p:tavLst>
                                        <p:tav tm="0">
                                          <p:val>
                                            <p:fltVal val="0"/>
                                          </p:val>
                                        </p:tav>
                                        <p:tav tm="100000">
                                          <p:val>
                                            <p:fltVal val="90"/>
                                          </p:val>
                                        </p:tav>
                                      </p:tavLst>
                                    </p:anim>
                                    <p:animEffect transition="out" filter="fade">
                                      <p:cBhvr>
                                        <p:cTn id="41" dur="1000"/>
                                        <p:tgtEl>
                                          <p:spTgt spid="10"/>
                                        </p:tgtEl>
                                      </p:cBhvr>
                                    </p:animEffect>
                                    <p:set>
                                      <p:cBhvr>
                                        <p:cTn id="42" dur="1" fill="hold">
                                          <p:stCondLst>
                                            <p:cond delay="9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par>
                          <p:cTn id="52" fill="hold">
                            <p:stCondLst>
                              <p:cond delay="2500"/>
                            </p:stCondLst>
                            <p:childTnLst>
                              <p:par>
                                <p:cTn id="53" presetID="42" presetClass="entr" presetSubtype="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1"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heel(4)">
                                      <p:cBhvr>
                                        <p:cTn id="61" dur="2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xit" presetSubtype="0" fill="hold" grpId="1" nodeType="clickEffect">
                                  <p:stCondLst>
                                    <p:cond delay="0"/>
                                  </p:stCondLst>
                                  <p:childTnLst>
                                    <p:anim calcmode="lin" valueType="num">
                                      <p:cBhvr>
                                        <p:cTn id="77" dur="1000"/>
                                        <p:tgtEl>
                                          <p:spTgt spid="18"/>
                                        </p:tgtEl>
                                        <p:attrNameLst>
                                          <p:attrName>ppt_w</p:attrName>
                                        </p:attrNameLst>
                                      </p:cBhvr>
                                      <p:tavLst>
                                        <p:tav tm="0">
                                          <p:val>
                                            <p:strVal val="ppt_w"/>
                                          </p:val>
                                        </p:tav>
                                        <p:tav tm="100000">
                                          <p:val>
                                            <p:fltVal val="0"/>
                                          </p:val>
                                        </p:tav>
                                      </p:tavLst>
                                    </p:anim>
                                    <p:anim calcmode="lin" valueType="num">
                                      <p:cBhvr>
                                        <p:cTn id="78" dur="1000"/>
                                        <p:tgtEl>
                                          <p:spTgt spid="18"/>
                                        </p:tgtEl>
                                        <p:attrNameLst>
                                          <p:attrName>ppt_h</p:attrName>
                                        </p:attrNameLst>
                                      </p:cBhvr>
                                      <p:tavLst>
                                        <p:tav tm="0">
                                          <p:val>
                                            <p:strVal val="ppt_h"/>
                                          </p:val>
                                        </p:tav>
                                        <p:tav tm="100000">
                                          <p:val>
                                            <p:fltVal val="0"/>
                                          </p:val>
                                        </p:tav>
                                      </p:tavLst>
                                    </p:anim>
                                    <p:anim calcmode="lin" valueType="num">
                                      <p:cBhvr>
                                        <p:cTn id="79" dur="1000"/>
                                        <p:tgtEl>
                                          <p:spTgt spid="18"/>
                                        </p:tgtEl>
                                        <p:attrNameLst>
                                          <p:attrName>style.rotation</p:attrName>
                                        </p:attrNameLst>
                                      </p:cBhvr>
                                      <p:tavLst>
                                        <p:tav tm="0">
                                          <p:val>
                                            <p:fltVal val="0"/>
                                          </p:val>
                                        </p:tav>
                                        <p:tav tm="100000">
                                          <p:val>
                                            <p:fltVal val="90"/>
                                          </p:val>
                                        </p:tav>
                                      </p:tavLst>
                                    </p:anim>
                                    <p:animEffect transition="out" filter="fade">
                                      <p:cBhvr>
                                        <p:cTn id="80" dur="1000"/>
                                        <p:tgtEl>
                                          <p:spTgt spid="18"/>
                                        </p:tgtEl>
                                      </p:cBhvr>
                                    </p:animEffect>
                                    <p:set>
                                      <p:cBhvr>
                                        <p:cTn id="81" dur="1" fill="hold">
                                          <p:stCondLst>
                                            <p:cond delay="999"/>
                                          </p:stCondLst>
                                        </p:cTn>
                                        <p:tgtEl>
                                          <p:spTgt spid="18"/>
                                        </p:tgtEl>
                                        <p:attrNameLst>
                                          <p:attrName>style.visibility</p:attrName>
                                        </p:attrNameLst>
                                      </p:cBhvr>
                                      <p:to>
                                        <p:strVal val="hidden"/>
                                      </p:to>
                                    </p:set>
                                  </p:childTnLst>
                                </p:cTn>
                              </p:par>
                              <p:par>
                                <p:cTn id="82" presetID="31" presetClass="exit" presetSubtype="0" fill="hold" grpId="1" nodeType="withEffect">
                                  <p:stCondLst>
                                    <p:cond delay="0"/>
                                  </p:stCondLst>
                                  <p:childTnLst>
                                    <p:anim calcmode="lin" valueType="num">
                                      <p:cBhvr>
                                        <p:cTn id="83" dur="1000"/>
                                        <p:tgtEl>
                                          <p:spTgt spid="14"/>
                                        </p:tgtEl>
                                        <p:attrNameLst>
                                          <p:attrName>ppt_w</p:attrName>
                                        </p:attrNameLst>
                                      </p:cBhvr>
                                      <p:tavLst>
                                        <p:tav tm="0">
                                          <p:val>
                                            <p:strVal val="ppt_w"/>
                                          </p:val>
                                        </p:tav>
                                        <p:tav tm="100000">
                                          <p:val>
                                            <p:fltVal val="0"/>
                                          </p:val>
                                        </p:tav>
                                      </p:tavLst>
                                    </p:anim>
                                    <p:anim calcmode="lin" valueType="num">
                                      <p:cBhvr>
                                        <p:cTn id="84" dur="1000"/>
                                        <p:tgtEl>
                                          <p:spTgt spid="14"/>
                                        </p:tgtEl>
                                        <p:attrNameLst>
                                          <p:attrName>ppt_h</p:attrName>
                                        </p:attrNameLst>
                                      </p:cBhvr>
                                      <p:tavLst>
                                        <p:tav tm="0">
                                          <p:val>
                                            <p:strVal val="ppt_h"/>
                                          </p:val>
                                        </p:tav>
                                        <p:tav tm="100000">
                                          <p:val>
                                            <p:fltVal val="0"/>
                                          </p:val>
                                        </p:tav>
                                      </p:tavLst>
                                    </p:anim>
                                    <p:anim calcmode="lin" valueType="num">
                                      <p:cBhvr>
                                        <p:cTn id="85" dur="1000"/>
                                        <p:tgtEl>
                                          <p:spTgt spid="14"/>
                                        </p:tgtEl>
                                        <p:attrNameLst>
                                          <p:attrName>style.rotation</p:attrName>
                                        </p:attrNameLst>
                                      </p:cBhvr>
                                      <p:tavLst>
                                        <p:tav tm="0">
                                          <p:val>
                                            <p:fltVal val="0"/>
                                          </p:val>
                                        </p:tav>
                                        <p:tav tm="100000">
                                          <p:val>
                                            <p:fltVal val="90"/>
                                          </p:val>
                                        </p:tav>
                                      </p:tavLst>
                                    </p:anim>
                                    <p:animEffect transition="out" filter="fade">
                                      <p:cBhvr>
                                        <p:cTn id="86" dur="1000"/>
                                        <p:tgtEl>
                                          <p:spTgt spid="14"/>
                                        </p:tgtEl>
                                      </p:cBhvr>
                                    </p:animEffect>
                                    <p:set>
                                      <p:cBhvr>
                                        <p:cTn id="87" dur="1" fill="hold">
                                          <p:stCondLst>
                                            <p:cond delay="999"/>
                                          </p:stCondLst>
                                        </p:cTn>
                                        <p:tgtEl>
                                          <p:spTgt spid="1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circle(in)">
                                      <p:cBhvr>
                                        <p:cTn id="92" dur="20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1000"/>
                                        <p:tgtEl>
                                          <p:spTgt spid="15"/>
                                        </p:tgtEl>
                                      </p:cBhvr>
                                    </p:animEffect>
                                    <p:anim calcmode="lin" valueType="num">
                                      <p:cBhvr>
                                        <p:cTn id="98" dur="1000" fill="hold"/>
                                        <p:tgtEl>
                                          <p:spTgt spid="15"/>
                                        </p:tgtEl>
                                        <p:attrNameLst>
                                          <p:attrName>ppt_x</p:attrName>
                                        </p:attrNameLst>
                                      </p:cBhvr>
                                      <p:tavLst>
                                        <p:tav tm="0">
                                          <p:val>
                                            <p:strVal val="#ppt_x"/>
                                          </p:val>
                                        </p:tav>
                                        <p:tav tm="100000">
                                          <p:val>
                                            <p:strVal val="#ppt_x"/>
                                          </p:val>
                                        </p:tav>
                                      </p:tavLst>
                                    </p:anim>
                                    <p:anim calcmode="lin" valueType="num">
                                      <p:cBhvr>
                                        <p:cTn id="9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1000"/>
                                        <p:tgtEl>
                                          <p:spTgt spid="11"/>
                                        </p:tgtEl>
                                      </p:cBhvr>
                                    </p:animEffect>
                                    <p:anim calcmode="lin" valueType="num">
                                      <p:cBhvr>
                                        <p:cTn id="105" dur="1000" fill="hold"/>
                                        <p:tgtEl>
                                          <p:spTgt spid="11"/>
                                        </p:tgtEl>
                                        <p:attrNameLst>
                                          <p:attrName>ppt_x</p:attrName>
                                        </p:attrNameLst>
                                      </p:cBhvr>
                                      <p:tavLst>
                                        <p:tav tm="0">
                                          <p:val>
                                            <p:strVal val="#ppt_x"/>
                                          </p:val>
                                        </p:tav>
                                        <p:tav tm="100000">
                                          <p:val>
                                            <p:strVal val="#ppt_x"/>
                                          </p:val>
                                        </p:tav>
                                      </p:tavLst>
                                    </p:anim>
                                    <p:anim calcmode="lin" valueType="num">
                                      <p:cBhvr>
                                        <p:cTn id="10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1" presetClass="exit" presetSubtype="0" fill="hold" grpId="1" nodeType="clickEffect">
                                  <p:stCondLst>
                                    <p:cond delay="0"/>
                                  </p:stCondLst>
                                  <p:childTnLst>
                                    <p:anim calcmode="lin" valueType="num">
                                      <p:cBhvr>
                                        <p:cTn id="110" dur="1000"/>
                                        <p:tgtEl>
                                          <p:spTgt spid="15"/>
                                        </p:tgtEl>
                                        <p:attrNameLst>
                                          <p:attrName>ppt_w</p:attrName>
                                        </p:attrNameLst>
                                      </p:cBhvr>
                                      <p:tavLst>
                                        <p:tav tm="0">
                                          <p:val>
                                            <p:strVal val="ppt_w"/>
                                          </p:val>
                                        </p:tav>
                                        <p:tav tm="100000">
                                          <p:val>
                                            <p:fltVal val="0"/>
                                          </p:val>
                                        </p:tav>
                                      </p:tavLst>
                                    </p:anim>
                                    <p:anim calcmode="lin" valueType="num">
                                      <p:cBhvr>
                                        <p:cTn id="111" dur="1000"/>
                                        <p:tgtEl>
                                          <p:spTgt spid="15"/>
                                        </p:tgtEl>
                                        <p:attrNameLst>
                                          <p:attrName>ppt_h</p:attrName>
                                        </p:attrNameLst>
                                      </p:cBhvr>
                                      <p:tavLst>
                                        <p:tav tm="0">
                                          <p:val>
                                            <p:strVal val="ppt_h"/>
                                          </p:val>
                                        </p:tav>
                                        <p:tav tm="100000">
                                          <p:val>
                                            <p:fltVal val="0"/>
                                          </p:val>
                                        </p:tav>
                                      </p:tavLst>
                                    </p:anim>
                                    <p:anim calcmode="lin" valueType="num">
                                      <p:cBhvr>
                                        <p:cTn id="112" dur="1000"/>
                                        <p:tgtEl>
                                          <p:spTgt spid="15"/>
                                        </p:tgtEl>
                                        <p:attrNameLst>
                                          <p:attrName>style.rotation</p:attrName>
                                        </p:attrNameLst>
                                      </p:cBhvr>
                                      <p:tavLst>
                                        <p:tav tm="0">
                                          <p:val>
                                            <p:fltVal val="0"/>
                                          </p:val>
                                        </p:tav>
                                        <p:tav tm="100000">
                                          <p:val>
                                            <p:fltVal val="90"/>
                                          </p:val>
                                        </p:tav>
                                      </p:tavLst>
                                    </p:anim>
                                    <p:animEffect transition="out" filter="fade">
                                      <p:cBhvr>
                                        <p:cTn id="113" dur="1000"/>
                                        <p:tgtEl>
                                          <p:spTgt spid="15"/>
                                        </p:tgtEl>
                                      </p:cBhvr>
                                    </p:animEffect>
                                    <p:set>
                                      <p:cBhvr>
                                        <p:cTn id="114" dur="1" fill="hold">
                                          <p:stCondLst>
                                            <p:cond delay="999"/>
                                          </p:stCondLst>
                                        </p:cTn>
                                        <p:tgtEl>
                                          <p:spTgt spid="1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1000"/>
                                        <p:tgtEl>
                                          <p:spTgt spid="19"/>
                                        </p:tgtEl>
                                      </p:cBhvr>
                                    </p:animEffect>
                                    <p:anim calcmode="lin" valueType="num">
                                      <p:cBhvr>
                                        <p:cTn id="120" dur="1000" fill="hold"/>
                                        <p:tgtEl>
                                          <p:spTgt spid="19"/>
                                        </p:tgtEl>
                                        <p:attrNameLst>
                                          <p:attrName>ppt_x</p:attrName>
                                        </p:attrNameLst>
                                      </p:cBhvr>
                                      <p:tavLst>
                                        <p:tav tm="0">
                                          <p:val>
                                            <p:strVal val="#ppt_x"/>
                                          </p:val>
                                        </p:tav>
                                        <p:tav tm="100000">
                                          <p:val>
                                            <p:strVal val="#ppt_x"/>
                                          </p:val>
                                        </p:tav>
                                      </p:tavLst>
                                    </p:anim>
                                    <p:anim calcmode="lin" valueType="num">
                                      <p:cBhvr>
                                        <p:cTn id="1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31" presetClass="exit" presetSubtype="0" fill="hold" grpId="1" nodeType="clickEffect">
                                  <p:stCondLst>
                                    <p:cond delay="0"/>
                                  </p:stCondLst>
                                  <p:childTnLst>
                                    <p:anim calcmode="lin" valueType="num">
                                      <p:cBhvr>
                                        <p:cTn id="125" dur="1000"/>
                                        <p:tgtEl>
                                          <p:spTgt spid="19"/>
                                        </p:tgtEl>
                                        <p:attrNameLst>
                                          <p:attrName>ppt_w</p:attrName>
                                        </p:attrNameLst>
                                      </p:cBhvr>
                                      <p:tavLst>
                                        <p:tav tm="0">
                                          <p:val>
                                            <p:strVal val="ppt_w"/>
                                          </p:val>
                                        </p:tav>
                                        <p:tav tm="100000">
                                          <p:val>
                                            <p:fltVal val="0"/>
                                          </p:val>
                                        </p:tav>
                                      </p:tavLst>
                                    </p:anim>
                                    <p:anim calcmode="lin" valueType="num">
                                      <p:cBhvr>
                                        <p:cTn id="126" dur="1000"/>
                                        <p:tgtEl>
                                          <p:spTgt spid="19"/>
                                        </p:tgtEl>
                                        <p:attrNameLst>
                                          <p:attrName>ppt_h</p:attrName>
                                        </p:attrNameLst>
                                      </p:cBhvr>
                                      <p:tavLst>
                                        <p:tav tm="0">
                                          <p:val>
                                            <p:strVal val="ppt_h"/>
                                          </p:val>
                                        </p:tav>
                                        <p:tav tm="100000">
                                          <p:val>
                                            <p:fltVal val="0"/>
                                          </p:val>
                                        </p:tav>
                                      </p:tavLst>
                                    </p:anim>
                                    <p:anim calcmode="lin" valueType="num">
                                      <p:cBhvr>
                                        <p:cTn id="127" dur="1000"/>
                                        <p:tgtEl>
                                          <p:spTgt spid="19"/>
                                        </p:tgtEl>
                                        <p:attrNameLst>
                                          <p:attrName>style.rotation</p:attrName>
                                        </p:attrNameLst>
                                      </p:cBhvr>
                                      <p:tavLst>
                                        <p:tav tm="0">
                                          <p:val>
                                            <p:fltVal val="0"/>
                                          </p:val>
                                        </p:tav>
                                        <p:tav tm="100000">
                                          <p:val>
                                            <p:fltVal val="90"/>
                                          </p:val>
                                        </p:tav>
                                      </p:tavLst>
                                    </p:anim>
                                    <p:animEffect transition="out" filter="fade">
                                      <p:cBhvr>
                                        <p:cTn id="128" dur="1000"/>
                                        <p:tgtEl>
                                          <p:spTgt spid="19"/>
                                        </p:tgtEl>
                                      </p:cBhvr>
                                    </p:animEffect>
                                    <p:set>
                                      <p:cBhvr>
                                        <p:cTn id="129" dur="1" fill="hold">
                                          <p:stCondLst>
                                            <p:cond delay="999"/>
                                          </p:stCondLst>
                                        </p:cTn>
                                        <p:tgtEl>
                                          <p:spTgt spid="19"/>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
                                        </p:tgtEl>
                                        <p:attrNameLst>
                                          <p:attrName>style.visibility</p:attrName>
                                        </p:attrNameLst>
                                      </p:cBhvr>
                                      <p:to>
                                        <p:strVal val="visible"/>
                                      </p:to>
                                    </p:set>
                                    <p:animEffect transition="in" filter="fade">
                                      <p:cBhvr>
                                        <p:cTn id="134" dur="1000"/>
                                        <p:tgtEl>
                                          <p:spTgt spid="2"/>
                                        </p:tgtEl>
                                      </p:cBhvr>
                                    </p:animEffect>
                                    <p:anim calcmode="lin" valueType="num">
                                      <p:cBhvr>
                                        <p:cTn id="135" dur="1000" fill="hold"/>
                                        <p:tgtEl>
                                          <p:spTgt spid="2"/>
                                        </p:tgtEl>
                                        <p:attrNameLst>
                                          <p:attrName>ppt_x</p:attrName>
                                        </p:attrNameLst>
                                      </p:cBhvr>
                                      <p:tavLst>
                                        <p:tav tm="0">
                                          <p:val>
                                            <p:strVal val="#ppt_x"/>
                                          </p:val>
                                        </p:tav>
                                        <p:tav tm="100000">
                                          <p:val>
                                            <p:strVal val="#ppt_x"/>
                                          </p:val>
                                        </p:tav>
                                      </p:tavLst>
                                    </p:anim>
                                    <p:anim calcmode="lin" valueType="num">
                                      <p:cBhvr>
                                        <p:cTn id="1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barn(inVertical)">
                                      <p:cBhvr>
                                        <p:cTn id="141" dur="500"/>
                                        <p:tgtEl>
                                          <p:spTgt spid="9"/>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wipe(left)">
                                      <p:cBhvr>
                                        <p:cTn id="146" dur="500"/>
                                        <p:tgtEl>
                                          <p:spTgt spid="4"/>
                                        </p:tgtEl>
                                      </p:cBhvr>
                                    </p:animEffect>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1000"/>
                                        <p:tgtEl>
                                          <p:spTgt spid="20"/>
                                        </p:tgtEl>
                                      </p:cBhvr>
                                    </p:animEffect>
                                    <p:anim calcmode="lin" valueType="num">
                                      <p:cBhvr>
                                        <p:cTn id="152" dur="1000" fill="hold"/>
                                        <p:tgtEl>
                                          <p:spTgt spid="20"/>
                                        </p:tgtEl>
                                        <p:attrNameLst>
                                          <p:attrName>ppt_x</p:attrName>
                                        </p:attrNameLst>
                                      </p:cBhvr>
                                      <p:tavLst>
                                        <p:tav tm="0">
                                          <p:val>
                                            <p:strVal val="#ppt_x"/>
                                          </p:val>
                                        </p:tav>
                                        <p:tav tm="100000">
                                          <p:val>
                                            <p:strVal val="#ppt_x"/>
                                          </p:val>
                                        </p:tav>
                                      </p:tavLst>
                                    </p:anim>
                                    <p:anim calcmode="lin" valueType="num">
                                      <p:cBhvr>
                                        <p:cTn id="1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1" presetClass="exit" presetSubtype="0" fill="hold" grpId="1" nodeType="clickEffect">
                                  <p:stCondLst>
                                    <p:cond delay="0"/>
                                  </p:stCondLst>
                                  <p:childTnLst>
                                    <p:anim calcmode="lin" valueType="num">
                                      <p:cBhvr>
                                        <p:cTn id="157" dur="1000"/>
                                        <p:tgtEl>
                                          <p:spTgt spid="20"/>
                                        </p:tgtEl>
                                        <p:attrNameLst>
                                          <p:attrName>ppt_w</p:attrName>
                                        </p:attrNameLst>
                                      </p:cBhvr>
                                      <p:tavLst>
                                        <p:tav tm="0">
                                          <p:val>
                                            <p:strVal val="ppt_w"/>
                                          </p:val>
                                        </p:tav>
                                        <p:tav tm="100000">
                                          <p:val>
                                            <p:fltVal val="0"/>
                                          </p:val>
                                        </p:tav>
                                      </p:tavLst>
                                    </p:anim>
                                    <p:anim calcmode="lin" valueType="num">
                                      <p:cBhvr>
                                        <p:cTn id="158" dur="1000"/>
                                        <p:tgtEl>
                                          <p:spTgt spid="20"/>
                                        </p:tgtEl>
                                        <p:attrNameLst>
                                          <p:attrName>ppt_h</p:attrName>
                                        </p:attrNameLst>
                                      </p:cBhvr>
                                      <p:tavLst>
                                        <p:tav tm="0">
                                          <p:val>
                                            <p:strVal val="ppt_h"/>
                                          </p:val>
                                        </p:tav>
                                        <p:tav tm="100000">
                                          <p:val>
                                            <p:fltVal val="0"/>
                                          </p:val>
                                        </p:tav>
                                      </p:tavLst>
                                    </p:anim>
                                    <p:anim calcmode="lin" valueType="num">
                                      <p:cBhvr>
                                        <p:cTn id="159" dur="1000"/>
                                        <p:tgtEl>
                                          <p:spTgt spid="20"/>
                                        </p:tgtEl>
                                        <p:attrNameLst>
                                          <p:attrName>style.rotation</p:attrName>
                                        </p:attrNameLst>
                                      </p:cBhvr>
                                      <p:tavLst>
                                        <p:tav tm="0">
                                          <p:val>
                                            <p:fltVal val="0"/>
                                          </p:val>
                                        </p:tav>
                                        <p:tav tm="100000">
                                          <p:val>
                                            <p:fltVal val="90"/>
                                          </p:val>
                                        </p:tav>
                                      </p:tavLst>
                                    </p:anim>
                                    <p:animEffect transition="out" filter="fade">
                                      <p:cBhvr>
                                        <p:cTn id="160" dur="1000"/>
                                        <p:tgtEl>
                                          <p:spTgt spid="20"/>
                                        </p:tgtEl>
                                      </p:cBhvr>
                                    </p:animEffect>
                                    <p:set>
                                      <p:cBhvr>
                                        <p:cTn id="161" dur="1" fill="hold">
                                          <p:stCondLst>
                                            <p:cond delay="999"/>
                                          </p:stCondLst>
                                        </p:cTn>
                                        <p:tgtEl>
                                          <p:spTgt spid="20"/>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 presetClass="entr" presetSubtype="4" fill="hold" grpId="0" nodeType="clickEffect">
                                  <p:stCondLst>
                                    <p:cond delay="0"/>
                                  </p:stCondLst>
                                  <p:childTnLst>
                                    <p:set>
                                      <p:cBhvr>
                                        <p:cTn id="165" dur="1" fill="hold">
                                          <p:stCondLst>
                                            <p:cond delay="0"/>
                                          </p:stCondLst>
                                        </p:cTn>
                                        <p:tgtEl>
                                          <p:spTgt spid="12"/>
                                        </p:tgtEl>
                                        <p:attrNameLst>
                                          <p:attrName>style.visibility</p:attrName>
                                        </p:attrNameLst>
                                      </p:cBhvr>
                                      <p:to>
                                        <p:strVal val="visible"/>
                                      </p:to>
                                    </p:set>
                                    <p:anim calcmode="lin" valueType="num">
                                      <p:cBhvr additive="base">
                                        <p:cTn id="166" dur="500" fill="hold"/>
                                        <p:tgtEl>
                                          <p:spTgt spid="12"/>
                                        </p:tgtEl>
                                        <p:attrNameLst>
                                          <p:attrName>ppt_x</p:attrName>
                                        </p:attrNameLst>
                                      </p:cBhvr>
                                      <p:tavLst>
                                        <p:tav tm="0">
                                          <p:val>
                                            <p:strVal val="#ppt_x"/>
                                          </p:val>
                                        </p:tav>
                                        <p:tav tm="100000">
                                          <p:val>
                                            <p:strVal val="#ppt_x"/>
                                          </p:val>
                                        </p:tav>
                                      </p:tavLst>
                                    </p:anim>
                                    <p:anim calcmode="lin" valueType="num">
                                      <p:cBhvr additive="base">
                                        <p:cTn id="1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0" grpId="0"/>
      <p:bldP spid="10" grpId="1"/>
      <p:bldP spid="16" grpId="0"/>
      <p:bldP spid="17" grpId="0" animBg="1"/>
      <p:bldP spid="18" grpId="0" animBg="1"/>
      <p:bldP spid="18" grpId="1" animBg="1"/>
      <p:bldP spid="13" grpId="0"/>
      <p:bldP spid="14" grpId="0" animBg="1"/>
      <p:bldP spid="14" grpId="1" animBg="1"/>
      <p:bldP spid="15" grpId="0" animBg="1"/>
      <p:bldP spid="15" grpId="1" animBg="1"/>
      <p:bldP spid="19" grpId="0" animBg="1"/>
      <p:bldP spid="19" grpId="1" animBg="1"/>
      <p:bldP spid="2" grpId="0" animBg="1"/>
      <p:bldP spid="4" grpId="0"/>
      <p:bldP spid="20" grpId="0" animBg="1"/>
      <p:bldP spid="20" grpId="1" animBg="1"/>
      <p:bldP spid="9" grpId="0" animBg="1"/>
      <p:bldP spid="11" grpId="0" animBg="1"/>
      <p:bldP spid="12"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p:cNvSpPr/>
          <p:nvPr/>
        </p:nvSpPr>
        <p:spPr>
          <a:xfrm>
            <a:off x="113458" y="57179"/>
            <a:ext cx="5396268" cy="27629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Rounded Corners 15"/>
          <p:cNvSpPr/>
          <p:nvPr/>
        </p:nvSpPr>
        <p:spPr>
          <a:xfrm>
            <a:off x="94023" y="3175433"/>
            <a:ext cx="5396268" cy="27629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6676123" y="3174105"/>
            <a:ext cx="5396268" cy="27629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6605005" y="106255"/>
            <a:ext cx="5396268" cy="27629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514123" y="1877871"/>
            <a:ext cx="2604305" cy="2048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THƯƠNG THAY</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9750" b="90250" l="10000" r="90000">
                        <a14:foregroundMark x1="35917" y1="89750" x2="51750" y2="93167"/>
                        <a14:foregroundMark x1="51750" y1="93167" x2="61500" y2="90333"/>
                        <a14:foregroundMark x1="61500" y1="90333" x2="60667" y2="88417"/>
                        <a14:foregroundMark x1="56167" y1="14000" x2="56000" y2="21750"/>
                        <a14:foregroundMark x1="30667" y1="14000" x2="32500" y2="21583"/>
                        <a14:foregroundMark x1="31000" y1="10667" x2="32833" y2="10667"/>
                        <a14:foregroundMark x1="42667" y1="9917" x2="50583" y2="9750"/>
                        <a14:foregroundMark x1="53583" y1="12333" x2="55833" y2="25167"/>
                        <a14:foregroundMark x1="29000" y1="16167" x2="34833" y2="24167"/>
                      </a14:backgroundRemoval>
                    </a14:imgEffect>
                  </a14:imgLayer>
                </a14:imgProps>
              </a:ext>
            </a:extLst>
          </a:blip>
          <a:stretch>
            <a:fillRect/>
          </a:stretch>
        </p:blipFill>
        <p:spPr>
          <a:xfrm>
            <a:off x="6023917" y="745756"/>
            <a:ext cx="2239701" cy="223970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627193" y="222536"/>
            <a:ext cx="5537093" cy="523220"/>
          </a:xfrm>
          <a:prstGeom prst="rect">
            <a:avLst/>
          </a:prstGeom>
          <a:noFill/>
        </p:spPr>
        <p:txBody>
          <a:bodyPr wrap="none" rtlCol="0">
            <a:spAutoFit/>
          </a:bodyPr>
          <a:lstStyle/>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Kiếm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tơ</a:t>
            </a:r>
            <a:endParaRPr lang="en-US" sz="2800" i="1" dirty="0">
              <a:latin typeface="Times New Roman" panose="02020603050405020304" pitchFamily="18" charset="0"/>
              <a:cs typeface="Times New Roman" panose="02020603050405020304" pitchFamily="18" charset="0"/>
            </a:endParaRPr>
          </a:p>
        </p:txBody>
      </p:sp>
      <p:sp>
        <p:nvSpPr>
          <p:cNvPr id="7" name="Arrow: Down 6"/>
          <p:cNvSpPr/>
          <p:nvPr/>
        </p:nvSpPr>
        <p:spPr>
          <a:xfrm>
            <a:off x="9335801" y="842693"/>
            <a:ext cx="741049" cy="41668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p:cNvSpPr txBox="1"/>
          <p:nvPr/>
        </p:nvSpPr>
        <p:spPr>
          <a:xfrm>
            <a:off x="7571963" y="1365433"/>
            <a:ext cx="4461972" cy="954107"/>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 </a:t>
            </a:r>
            <a:r>
              <a:rPr lang="en-US" sz="2800" b="1">
                <a:solidFill>
                  <a:srgbClr val="C00000"/>
                </a:solidFill>
                <a:latin typeface="Times New Roman" panose="02020603050405020304" pitchFamily="18" charset="0"/>
                <a:cs typeface="Times New Roman" panose="02020603050405020304" pitchFamily="18" charset="0"/>
              </a:rPr>
              <a:t>“</a:t>
            </a:r>
            <a:r>
              <a:rPr lang="en-US" sz="2800" b="1" smtClean="0">
                <a:solidFill>
                  <a:srgbClr val="C00000"/>
                </a:solidFill>
                <a:latin typeface="Times New Roman" panose="02020603050405020304" pitchFamily="18" charset="0"/>
                <a:cs typeface="Times New Roman" panose="02020603050405020304" pitchFamily="18" charset="0"/>
              </a:rPr>
              <a:t>nhả </a:t>
            </a:r>
            <a:r>
              <a:rPr lang="en-US" sz="2800" b="1" dirty="0" err="1">
                <a:solidFill>
                  <a:srgbClr val="C00000"/>
                </a:solidFill>
                <a:latin typeface="Times New Roman" panose="02020603050405020304" pitchFamily="18" charset="0"/>
                <a:cs typeface="Times New Roman" panose="02020603050405020304" pitchFamily="18" charset="0"/>
              </a:rPr>
              <a:t>tơ</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bóc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lột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sức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lao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động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đến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tận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xương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tủy</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9218" name="Picture 2" descr="Nhờ đoàn kết tập hợp thành đàn, cùng nhau làm tổ, cùng nhau dự t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94" b="97527" l="9843" r="94488">
                        <a14:foregroundMark x1="48031" y1="90813" x2="48031" y2="97527"/>
                        <a14:foregroundMark x1="94488" y1="44876" x2="94488" y2="44876"/>
                      </a14:backgroundRemoval>
                    </a14:imgEffect>
                  </a14:imgLayer>
                </a14:imgProps>
              </a:ext>
              <a:ext uri="{28A0092B-C50C-407E-A947-70E740481C1C}">
                <a14:useLocalDpi xmlns:a14="http://schemas.microsoft.com/office/drawing/2010/main" val="0"/>
              </a:ext>
            </a:extLst>
          </a:blip>
          <a:srcRect l="33493" r="34203"/>
          <a:stretch>
            <a:fillRect/>
          </a:stretch>
        </p:blipFill>
        <p:spPr bwMode="auto">
          <a:xfrm>
            <a:off x="6487406" y="2298777"/>
            <a:ext cx="1574156" cy="2695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96082" y="3334455"/>
            <a:ext cx="4190571" cy="523220"/>
          </a:xfrm>
          <a:prstGeom prst="rect">
            <a:avLst/>
          </a:prstGeom>
          <a:noFill/>
        </p:spPr>
        <p:txBody>
          <a:bodyPr wrap="none" rtlCol="0">
            <a:spAutoFit/>
          </a:bodyPr>
          <a:lstStyle/>
          <a:p>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mồi</a:t>
            </a:r>
            <a:endParaRPr lang="en-US" sz="2800" i="1" dirty="0">
              <a:latin typeface="Times New Roman" panose="02020603050405020304" pitchFamily="18" charset="0"/>
              <a:cs typeface="Times New Roman" panose="02020603050405020304" pitchFamily="18" charset="0"/>
            </a:endParaRPr>
          </a:p>
        </p:txBody>
      </p:sp>
      <p:sp>
        <p:nvSpPr>
          <p:cNvPr id="13" name="Arrow: Down 12"/>
          <p:cNvSpPr/>
          <p:nvPr/>
        </p:nvSpPr>
        <p:spPr>
          <a:xfrm>
            <a:off x="2057275" y="4138876"/>
            <a:ext cx="741049" cy="41668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TextBox 13"/>
          <p:cNvSpPr txBox="1"/>
          <p:nvPr/>
        </p:nvSpPr>
        <p:spPr>
          <a:xfrm>
            <a:off x="6945907" y="4402092"/>
            <a:ext cx="5126484" cy="1384995"/>
          </a:xfrm>
          <a:prstGeom prst="rect">
            <a:avLst/>
          </a:prstGeom>
          <a:noFill/>
        </p:spPr>
        <p:txBody>
          <a:bodyPr wrap="square" rtlCol="0">
            <a:spAutoFit/>
          </a:bodyPr>
          <a:lstStyle/>
          <a:p>
            <a:pPr marL="457200" indent="-457200" algn="ctr">
              <a:buFontTx/>
              <a:buChar char="-"/>
            </a:pPr>
            <a:r>
              <a:rPr lang="en-US" sz="2800" b="1" dirty="0">
                <a:solidFill>
                  <a:srgbClr val="C00000"/>
                </a:solidFill>
                <a:latin typeface="Times New Roman" panose="02020603050405020304" pitchFamily="18" charset="0"/>
                <a:cs typeface="Times New Roman" panose="02020603050405020304" pitchFamily="18" charset="0"/>
              </a:rPr>
              <a:t>“Li </a:t>
            </a:r>
            <a:r>
              <a:rPr lang="en-US" sz="2800" b="1" dirty="0" err="1">
                <a:solidFill>
                  <a:srgbClr val="C00000"/>
                </a:solidFill>
                <a:latin typeface="Times New Roman" panose="02020603050405020304" pitchFamily="18" charset="0"/>
                <a:cs typeface="Times New Roman" panose="02020603050405020304" pitchFamily="18" charset="0"/>
              </a:rPr>
              <a:t>ti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thân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phận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nhỏ</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bé</a:t>
            </a:r>
            <a:endParaRPr lang="en-US" sz="2800" b="1" dirty="0">
              <a:solidFill>
                <a:srgbClr val="C00000"/>
              </a:solidFill>
              <a:latin typeface="Times New Roman" panose="02020603050405020304" pitchFamily="18" charset="0"/>
              <a:cs typeface="Times New Roman" panose="02020603050405020304" pitchFamily="18" charset="0"/>
            </a:endParaRPr>
          </a:p>
          <a:p>
            <a:pPr marL="457200" indent="-457200" algn="ctr">
              <a:buFontTx/>
              <a:buChar char="-"/>
            </a:pPr>
            <a:r>
              <a:rPr lang="en-US" sz="2800" b="1" dirty="0" err="1">
                <a:solidFill>
                  <a:srgbClr val="C00000"/>
                </a:solidFill>
                <a:latin typeface="Times New Roman" panose="02020603050405020304" pitchFamily="18" charset="0"/>
                <a:cs typeface="Times New Roman" panose="02020603050405020304" pitchFamily="18" charset="0"/>
              </a:rPr>
              <a:t>Làm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lụng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vẫn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nghèo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khó</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27339" y="3538412"/>
            <a:ext cx="4698722" cy="523220"/>
          </a:xfrm>
          <a:prstGeom prst="rect">
            <a:avLst/>
          </a:prstGeom>
          <a:noFill/>
        </p:spPr>
        <p:txBody>
          <a:bodyPr wrap="none" rtlCol="0">
            <a:spAutoFit/>
          </a:bodyPr>
          <a:lstStyle/>
          <a:p>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mỏi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thôi</a:t>
            </a:r>
            <a:r>
              <a:rPr lang="en-US" sz="2800" i="1" dirty="0">
                <a:latin typeface="Times New Roman" panose="02020603050405020304" pitchFamily="18" charset="0"/>
                <a:cs typeface="Times New Roman" panose="02020603050405020304" pitchFamily="18" charset="0"/>
              </a:rPr>
              <a:t>?</a:t>
            </a:r>
          </a:p>
        </p:txBody>
      </p:sp>
      <p:sp>
        <p:nvSpPr>
          <p:cNvPr id="19" name="Arrow: Down 18"/>
          <p:cNvSpPr/>
          <p:nvPr/>
        </p:nvSpPr>
        <p:spPr>
          <a:xfrm>
            <a:off x="9434195" y="3940813"/>
            <a:ext cx="741049" cy="41668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p:cNvSpPr txBox="1"/>
          <p:nvPr/>
        </p:nvSpPr>
        <p:spPr>
          <a:xfrm>
            <a:off x="113458" y="4564137"/>
            <a:ext cx="5126484" cy="954107"/>
          </a:xfrm>
          <a:prstGeom prst="rect">
            <a:avLst/>
          </a:prstGeom>
          <a:noFill/>
        </p:spPr>
        <p:txBody>
          <a:bodyPr wrap="square" rtlCol="0">
            <a:spAutoFit/>
          </a:bodyPr>
          <a:lstStyle/>
          <a:p>
            <a:pPr marL="457200" indent="-457200" algn="ctr">
              <a:buFontTx/>
              <a:buChar char="-"/>
            </a:pPr>
            <a:r>
              <a:rPr lang="en-US" sz="2800" b="1" dirty="0" err="1">
                <a:solidFill>
                  <a:srgbClr val="C00000"/>
                </a:solidFill>
                <a:latin typeface="Times New Roman" panose="02020603050405020304" pitchFamily="18" charset="0"/>
                <a:cs typeface="Times New Roman" panose="02020603050405020304" pitchFamily="18" charset="0"/>
              </a:rPr>
              <a:t>Cuộc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phiêu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vô</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định</a:t>
            </a:r>
            <a:r>
              <a:rPr lang="en-US" sz="2800" b="1" dirty="0">
                <a:solidFill>
                  <a:srgbClr val="C00000"/>
                </a:solidFill>
                <a:latin typeface="Times New Roman" panose="02020603050405020304" pitchFamily="18" charset="0"/>
                <a:cs typeface="Times New Roman" panose="02020603050405020304" pitchFamily="18" charset="0"/>
              </a:rPr>
              <a:t>.</a:t>
            </a:r>
          </a:p>
          <a:p>
            <a:pPr marL="457200" indent="-457200" algn="ctr">
              <a:buFontTx/>
              <a:buChar char="-"/>
            </a:pPr>
            <a:r>
              <a:rPr lang="en-US" sz="2800" b="1" dirty="0" err="1">
                <a:solidFill>
                  <a:srgbClr val="C00000"/>
                </a:solidFill>
                <a:latin typeface="Times New Roman" panose="02020603050405020304" pitchFamily="18" charset="0"/>
                <a:cs typeface="Times New Roman" panose="02020603050405020304" pitchFamily="18" charset="0"/>
              </a:rPr>
              <a:t>Cố</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gắng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vô</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vọng</a:t>
            </a:r>
            <a:r>
              <a:rPr lang="en-US" sz="2800" b="1" dirty="0">
                <a:solidFill>
                  <a:srgbClr val="C00000"/>
                </a:solidFill>
                <a:latin typeface="Times New Roman" panose="02020603050405020304" pitchFamily="18" charset="0"/>
                <a:cs typeface="Times New Roman" panose="02020603050405020304" pitchFamily="18" charset="0"/>
              </a:rPr>
              <a:t>.</a:t>
            </a:r>
          </a:p>
        </p:txBody>
      </p:sp>
      <p:pic>
        <p:nvPicPr>
          <p:cNvPr id="9220" name="Picture 4" descr="Hình ảnh Hạc Trắng Bay Minh Họa Hoạt Hình Minh Họa Hạc Trắng Minh Họa Chim,  Hạc, Hạc Trắng Bay Cao, Sếu Cánh đen miễn phí tải tập tin PNG PSDComment và"/>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4833" l="10000" r="90000">
                        <a14:foregroundMark x1="62917" y1="10167" x2="48000" y2="13833"/>
                        <a14:foregroundMark x1="48000" y1="13833" x2="38750" y2="22083"/>
                        <a14:foregroundMark x1="38750" y1="22083" x2="37583" y2="24667"/>
                        <a14:foregroundMark x1="47833" y1="17250" x2="32750" y2="42500"/>
                        <a14:foregroundMark x1="32750" y1="42500" x2="32167" y2="44250"/>
                        <a14:foregroundMark x1="40083" y1="39167" x2="62000" y2="41250"/>
                        <a14:foregroundMark x1="62000" y1="41250" x2="68750" y2="44917"/>
                        <a14:foregroundMark x1="68750" y1="44917" x2="71500" y2="48917"/>
                        <a14:foregroundMark x1="49250" y1="47250" x2="76167" y2="64500"/>
                        <a14:foregroundMark x1="76167" y1="64500" x2="83417" y2="66167"/>
                        <a14:foregroundMark x1="83417" y1="66167" x2="85333" y2="64667"/>
                        <a14:foregroundMark x1="81083" y1="62583" x2="88500" y2="61250"/>
                        <a14:foregroundMark x1="54917" y1="63083" x2="71500" y2="67500"/>
                        <a14:foregroundMark x1="71500" y1="67500" x2="71333" y2="67833"/>
                        <a14:foregroundMark x1="14083" y1="93167" x2="21833" y2="90667"/>
                        <a14:foregroundMark x1="21833" y1="90667" x2="21833" y2="90667"/>
                        <a14:foregroundMark x1="19000" y1="94833" x2="17333" y2="94667"/>
                        <a14:foregroundMark x1="66250" y1="42667" x2="69167" y2="43917"/>
                      </a14:backgroundRemoval>
                    </a14:imgEffect>
                  </a14:imgLayer>
                </a14:imgProps>
              </a:ext>
              <a:ext uri="{28A0092B-C50C-407E-A947-70E740481C1C}">
                <a14:useLocalDpi xmlns:a14="http://schemas.microsoft.com/office/drawing/2010/main" val="0"/>
              </a:ext>
            </a:extLst>
          </a:blip>
          <a:srcRect/>
          <a:stretch>
            <a:fillRect/>
          </a:stretch>
        </p:blipFill>
        <p:spPr bwMode="auto">
          <a:xfrm>
            <a:off x="3504767" y="2190870"/>
            <a:ext cx="2449010" cy="2449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04340" y="245126"/>
            <a:ext cx="4987263" cy="523220"/>
          </a:xfrm>
          <a:prstGeom prst="rect">
            <a:avLst/>
          </a:prstGeom>
          <a:noFill/>
        </p:spPr>
        <p:txBody>
          <a:bodyPr wrap="none" rtlCol="0">
            <a:spAutoFit/>
          </a:bodyPr>
          <a:lstStyle/>
          <a:p>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kêu</a:t>
            </a:r>
            <a:r>
              <a:rPr lang="en-US" sz="2800" i="1" dirty="0">
                <a:latin typeface="Times New Roman" panose="02020603050405020304" pitchFamily="18" charset="0"/>
                <a:cs typeface="Times New Roman" panose="02020603050405020304" pitchFamily="18" charset="0"/>
              </a:rPr>
              <a:t> ra </a:t>
            </a:r>
            <a:r>
              <a:rPr lang="en-US" sz="2800" i="1" dirty="0" err="1">
                <a:latin typeface="Times New Roman" panose="02020603050405020304" pitchFamily="18" charset="0"/>
                <a:cs typeface="Times New Roman" panose="02020603050405020304" pitchFamily="18" charset="0"/>
              </a:rPr>
              <a:t>máu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nghe</a:t>
            </a:r>
            <a:r>
              <a:rPr lang="en-US" sz="2800" i="1" dirty="0">
                <a:latin typeface="Times New Roman" panose="02020603050405020304" pitchFamily="18" charset="0"/>
                <a:cs typeface="Times New Roman" panose="02020603050405020304" pitchFamily="18" charset="0"/>
              </a:rPr>
              <a:t>.</a:t>
            </a:r>
          </a:p>
        </p:txBody>
      </p:sp>
      <p:sp>
        <p:nvSpPr>
          <p:cNvPr id="24" name="Arrow: Down 23"/>
          <p:cNvSpPr/>
          <p:nvPr/>
        </p:nvSpPr>
        <p:spPr>
          <a:xfrm>
            <a:off x="2111370" y="823014"/>
            <a:ext cx="741049" cy="41668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Text Box 26"/>
          <p:cNvSpPr txBox="1">
            <a:spLocks noChangeArrowheads="1"/>
          </p:cNvSpPr>
          <p:nvPr/>
        </p:nvSpPr>
        <p:spPr bwMode="auto">
          <a:xfrm>
            <a:off x="-38093" y="1148365"/>
            <a:ext cx="512648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800" b="1" dirty="0" err="1">
                <a:solidFill>
                  <a:srgbClr val="C00000"/>
                </a:solidFill>
                <a:latin typeface="Times New Roman" panose="02020603050405020304" pitchFamily="18" charset="0"/>
                <a:cs typeface="Times New Roman" panose="02020603050405020304" pitchFamily="18" charset="0"/>
              </a:rPr>
              <a:t>Thân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phận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thấp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cổ</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bé</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họng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nỗi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khổ</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oan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không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được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lẽ</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công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bằng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soi </a:t>
            </a:r>
            <a:r>
              <a:rPr lang="en-US" sz="2800" b="1" dirty="0" err="1">
                <a:solidFill>
                  <a:srgbClr val="C00000"/>
                </a:solidFill>
                <a:latin typeface="Times New Roman" panose="02020603050405020304" pitchFamily="18" charset="0"/>
                <a:cs typeface="Times New Roman" panose="02020603050405020304" pitchFamily="18" charset="0"/>
              </a:rPr>
              <a:t>tỏ</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26" name="Rectangle 1"/>
          <p:cNvSpPr>
            <a:spLocks noChangeArrowheads="1"/>
          </p:cNvSpPr>
          <p:nvPr/>
        </p:nvSpPr>
        <p:spPr bwMode="auto">
          <a:xfrm>
            <a:off x="404340" y="5928286"/>
            <a:ext cx="114828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800" b="1" i="1" dirty="0">
                <a:solidFill>
                  <a:srgbClr val="002060"/>
                </a:solidFill>
                <a:latin typeface="Times New Roman" panose="02020603050405020304" pitchFamily="18" charset="0"/>
                <a:cs typeface="Times New Roman" panose="02020603050405020304" pitchFamily="18" charset="0"/>
              </a:rPr>
              <a:t>=&gt; </a:t>
            </a:r>
            <a:r>
              <a:rPr lang="en-US" altLang="en-US" sz="2800" b="1" i="1" dirty="0" err="1">
                <a:solidFill>
                  <a:srgbClr val="002060"/>
                </a:solidFill>
                <a:latin typeface="Times New Roman" panose="02020603050405020304" pitchFamily="18" charset="0"/>
                <a:cs typeface="Times New Roman" panose="02020603050405020304" pitchFamily="18" charset="0"/>
              </a:rPr>
              <a:t>Biểu</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hiện</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nỗi</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khổ</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nhiều</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bề</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của</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người</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lao</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động</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bị</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áp</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bức</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bóc</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lột</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chịu</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nhiều</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oan</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trái</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trong</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xã</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hội</a:t>
            </a:r>
            <a:r>
              <a:rPr lang="en-US" altLang="en-US" sz="2800" b="1" i="1" dirty="0">
                <a:solidFill>
                  <a:srgbClr val="002060"/>
                </a:solidFill>
                <a:latin typeface="Times New Roman" panose="02020603050405020304" pitchFamily="18" charset="0"/>
                <a:cs typeface="Times New Roman" panose="02020603050405020304" pitchFamily="18" charset="0"/>
              </a:rPr>
              <a:t> </a:t>
            </a:r>
            <a:r>
              <a:rPr lang="en-US" altLang="en-US" sz="2800" b="1" i="1" dirty="0" err="1">
                <a:solidFill>
                  <a:srgbClr val="002060"/>
                </a:solidFill>
                <a:latin typeface="Times New Roman" panose="02020603050405020304" pitchFamily="18" charset="0"/>
                <a:cs typeface="Times New Roman" panose="02020603050405020304" pitchFamily="18" charset="0"/>
              </a:rPr>
              <a:t>cũ</a:t>
            </a:r>
            <a:r>
              <a:rPr lang="en-US" altLang="en-US" sz="2800" b="1" i="1" dirty="0">
                <a:solidFill>
                  <a:srgbClr val="00206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613954" y="5983901"/>
            <a:ext cx="10985863" cy="954107"/>
          </a:xfrm>
          <a:prstGeom prst="rect">
            <a:avLst/>
          </a:prstGeom>
          <a:solidFill>
            <a:schemeClr val="accent4"/>
          </a:solidFill>
          <a:ln>
            <a:solidFill>
              <a:schemeClr val="accent6">
                <a:lumMod val="60000"/>
                <a:lumOff val="40000"/>
              </a:schemeClr>
            </a:solidFill>
          </a:ln>
        </p:spPr>
        <p:txBody>
          <a:bodyPr wrap="square">
            <a:spAutoFit/>
          </a:bodyPr>
          <a:lstStyle/>
          <a:p>
            <a:pPr algn="ctr"/>
            <a:r>
              <a:rPr lang="en-US" sz="2800">
                <a:latin typeface="Times New Roman" panose="02020603050405020304" pitchFamily="18" charset="0"/>
                <a:ea typeface="Times New Roman" panose="02020603050405020304" pitchFamily="18" charset="0"/>
                <a:cs typeface=".VnTimeH" panose="020B7200000000000000" pitchFamily="34" charset="0"/>
              </a:rPr>
              <a:t>Qua hình ảnh con tằm</a:t>
            </a:r>
            <a:r>
              <a:rPr lang="en-US" sz="2800" smtClean="0">
                <a:latin typeface="Times New Roman" panose="02020603050405020304" pitchFamily="18" charset="0"/>
                <a:ea typeface="Times New Roman" panose="02020603050405020304" pitchFamily="18" charset="0"/>
                <a:cs typeface=".VnTimeH" panose="020B7200000000000000" pitchFamily="34" charset="0"/>
              </a:rPr>
              <a:t>, con kiến, con hạc, con cuốc </a:t>
            </a:r>
            <a:r>
              <a:rPr lang="en-US" sz="2800">
                <a:latin typeface="Times New Roman" panose="02020603050405020304" pitchFamily="18" charset="0"/>
                <a:ea typeface="Times New Roman" panose="02020603050405020304" pitchFamily="18" charset="0"/>
                <a:cs typeface=".VnTimeH" panose="020B7200000000000000" pitchFamily="34" charset="0"/>
              </a:rPr>
              <a:t>người lao động bày tỏ nỗi thương thân như thế nào? </a:t>
            </a:r>
            <a:endParaRPr lang="en-US" sz="2800"/>
          </a:p>
        </p:txBody>
      </p:sp>
      <p:pic>
        <p:nvPicPr>
          <p:cNvPr id="27" name="Picture 26"/>
          <p:cNvPicPr>
            <a:picLocks noChangeAspect="1"/>
          </p:cNvPicPr>
          <p:nvPr/>
        </p:nvPicPr>
        <p:blipFill>
          <a:blip r:embed="rId8"/>
          <a:srcRect/>
          <a:stretch>
            <a:fillRect/>
          </a:stretch>
        </p:blipFill>
        <p:spPr bwMode="auto">
          <a:xfrm>
            <a:off x="4927592" y="1239703"/>
            <a:ext cx="957224" cy="1079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9218"/>
                                        </p:tgtEl>
                                        <p:attrNameLst>
                                          <p:attrName>style.visibility</p:attrName>
                                        </p:attrNameLst>
                                      </p:cBhvr>
                                      <p:to>
                                        <p:strVal val="visible"/>
                                      </p:to>
                                    </p:set>
                                    <p:animEffect transition="in" filter="circle(in)">
                                      <p:cBhvr>
                                        <p:cTn id="45" dur="2000"/>
                                        <p:tgtEl>
                                          <p:spTgt spid="9218"/>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heel(1)">
                                      <p:cBhvr>
                                        <p:cTn id="53" dur="20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9220"/>
                                        </p:tgtEl>
                                        <p:attrNameLst>
                                          <p:attrName>style.visibility</p:attrName>
                                        </p:attrNameLst>
                                      </p:cBhvr>
                                      <p:to>
                                        <p:strVal val="visible"/>
                                      </p:to>
                                    </p:set>
                                    <p:animEffect transition="in" filter="wipe(down)">
                                      <p:cBhvr>
                                        <p:cTn id="68" dur="500"/>
                                        <p:tgtEl>
                                          <p:spTgt spid="9220"/>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box(in)">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barn(inVertical)">
                                      <p:cBhvr>
                                        <p:cTn id="101" dur="5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down)">
                                      <p:cBhvr>
                                        <p:cTn id="106" dur="500"/>
                                        <p:tgtEl>
                                          <p:spTgt spid="25"/>
                                        </p:tgtEl>
                                      </p:cBhvr>
                                    </p:animEffect>
                                  </p:childTnLst>
                                </p:cTn>
                              </p:par>
                            </p:childTnLst>
                          </p:cTn>
                        </p:par>
                      </p:childTnLst>
                    </p:cTn>
                  </p:par>
                  <p:par>
                    <p:cTn id="107" fill="hold">
                      <p:stCondLst>
                        <p:cond delay="indefinite"/>
                      </p:stCondLst>
                      <p:childTnLst>
                        <p:par>
                          <p:cTn id="108" fill="hold">
                            <p:stCondLst>
                              <p:cond delay="0"/>
                            </p:stCondLst>
                            <p:childTnLst>
                              <p:par>
                                <p:cTn id="109" presetID="50" presetClass="exit" presetSubtype="0" accel="100000" fill="hold" grpId="1" nodeType="clickEffect">
                                  <p:stCondLst>
                                    <p:cond delay="0"/>
                                  </p:stCondLst>
                                  <p:childTnLst>
                                    <p:anim calcmode="lin" valueType="num">
                                      <p:cBhvr>
                                        <p:cTn id="110" dur="1000"/>
                                        <p:tgtEl>
                                          <p:spTgt spid="2"/>
                                        </p:tgtEl>
                                        <p:attrNameLst>
                                          <p:attrName>ppt_w</p:attrName>
                                        </p:attrNameLst>
                                      </p:cBhvr>
                                      <p:tavLst>
                                        <p:tav tm="0">
                                          <p:val>
                                            <p:strVal val="ppt_w"/>
                                          </p:val>
                                        </p:tav>
                                        <p:tav tm="100000">
                                          <p:val>
                                            <p:strVal val="ppt_w+.3"/>
                                          </p:val>
                                        </p:tav>
                                      </p:tavLst>
                                    </p:anim>
                                    <p:anim calcmode="lin" valueType="num">
                                      <p:cBhvr>
                                        <p:cTn id="111" dur="1000"/>
                                        <p:tgtEl>
                                          <p:spTgt spid="2"/>
                                        </p:tgtEl>
                                        <p:attrNameLst>
                                          <p:attrName>ppt_h</p:attrName>
                                        </p:attrNameLst>
                                      </p:cBhvr>
                                      <p:tavLst>
                                        <p:tav tm="0">
                                          <p:val>
                                            <p:strVal val="ppt_h"/>
                                          </p:val>
                                        </p:tav>
                                        <p:tav tm="100000">
                                          <p:val>
                                            <p:strVal val="ppt_h"/>
                                          </p:val>
                                        </p:tav>
                                      </p:tavLst>
                                    </p:anim>
                                    <p:animEffect transition="out" filter="fade">
                                      <p:cBhvr>
                                        <p:cTn id="112" dur="1000"/>
                                        <p:tgtEl>
                                          <p:spTgt spid="2"/>
                                        </p:tgtEl>
                                      </p:cBhvr>
                                    </p:animEffect>
                                    <p:set>
                                      <p:cBhvr>
                                        <p:cTn id="113" dur="1" fill="hold">
                                          <p:stCondLst>
                                            <p:cond delay="999"/>
                                          </p:stCondLst>
                                        </p:cTn>
                                        <p:tgtEl>
                                          <p:spTgt spid="2"/>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grpId="0" nodeType="click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heel(1)">
                                      <p:cBhvr>
                                        <p:cTn id="11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11" grpId="0" animBg="1"/>
      <p:bldP spid="8" grpId="0" animBg="1"/>
      <p:bldP spid="4" grpId="0" animBg="1"/>
      <p:bldP spid="6" grpId="0"/>
      <p:bldP spid="7" grpId="0" animBg="1"/>
      <p:bldP spid="9" grpId="0"/>
      <p:bldP spid="12" grpId="0"/>
      <p:bldP spid="13" grpId="0" animBg="1"/>
      <p:bldP spid="14" grpId="0"/>
      <p:bldP spid="18" grpId="0"/>
      <p:bldP spid="19" grpId="0" animBg="1"/>
      <p:bldP spid="20" grpId="0"/>
      <p:bldP spid="23" grpId="0"/>
      <p:bldP spid="24" grpId="0" animBg="1"/>
      <p:bldP spid="25" grpId="0"/>
      <p:bldP spid="26" grpId="0"/>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192000" cy="6857999"/>
          </a:xfrm>
          <a:prstGeom prst="rect">
            <a:avLst/>
          </a:prstGeom>
        </p:spPr>
      </p:pic>
      <p:sp>
        <p:nvSpPr>
          <p:cNvPr id="4" name="Rectangle 2"/>
          <p:cNvSpPr txBox="1">
            <a:spLocks noChangeArrowheads="1"/>
          </p:cNvSpPr>
          <p:nvPr/>
        </p:nvSpPr>
        <p:spPr bwMode="auto">
          <a:xfrm>
            <a:off x="1" y="879675"/>
            <a:ext cx="8900932" cy="199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just" defTabSz="914400" rtl="0" eaLnBrk="1" fontAlgn="base" latinLnBrk="0" hangingPunct="1">
              <a:lnSpc>
                <a:spcPct val="100000"/>
              </a:lnSpc>
              <a:spcBef>
                <a:spcPct val="20000"/>
              </a:spcBef>
              <a:spcAft>
                <a:spcPct val="0"/>
              </a:spcAft>
              <a:buClrTx/>
              <a:buSzTx/>
              <a:buFontTx/>
              <a:buNone/>
              <a:defRPr/>
            </a:pP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Tại</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sao</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bài</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ca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dao</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người</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nông</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dân</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thời</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xưa</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thường</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mượn</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hình</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ảnh</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con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tằm</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kiến</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hạc</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cuốc</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để</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diễn</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tả</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cuộc</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đời</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số</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phận</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mình</a:t>
            </a:r>
            <a:r>
              <a:rPr kumimoji="0" lang="en-US" altLang="en-US" sz="280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a:p>
            <a:pPr marL="342900" marR="0" lvl="0" indent="-342900" algn="just" defTabSz="914400" rtl="0" eaLnBrk="1" fontAlgn="base" latinLnBrk="0" hangingPunct="1">
              <a:lnSpc>
                <a:spcPct val="100000"/>
              </a:lnSpc>
              <a:spcBef>
                <a:spcPct val="20000"/>
              </a:spcBef>
              <a:spcAft>
                <a:spcPct val="0"/>
              </a:spcAft>
              <a:buClrTx/>
              <a:buSzTx/>
              <a:buFontTx/>
              <a:buNone/>
              <a:defRPr/>
            </a:pPr>
            <a:r>
              <a:rPr kumimoji="0" lang="en-US" altLang="en-US" sz="2800"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p:txBody>
      </p:sp>
      <p:sp>
        <p:nvSpPr>
          <p:cNvPr id="6" name="TextBox 5"/>
          <p:cNvSpPr txBox="1"/>
          <p:nvPr/>
        </p:nvSpPr>
        <p:spPr>
          <a:xfrm>
            <a:off x="2303362" y="110234"/>
            <a:ext cx="7154907" cy="769441"/>
          </a:xfrm>
          <a:prstGeom prst="rect">
            <a:avLst/>
          </a:prstGeom>
          <a:noFill/>
        </p:spPr>
        <p:txBody>
          <a:bodyPr wrap="none" rtlCol="0">
            <a:spAutoFit/>
          </a:bodyPr>
          <a:lstStyle/>
          <a:p>
            <a:r>
              <a:rPr lang="en-US" sz="4400" b="1" smtClean="0">
                <a:solidFill>
                  <a:srgbClr val="C00000"/>
                </a:solidFill>
                <a:latin typeface="Times New Roman" panose="02020603050405020304" pitchFamily="18" charset="0"/>
                <a:cs typeface="Times New Roman" panose="02020603050405020304" pitchFamily="18" charset="0"/>
              </a:rPr>
              <a:t>AI TRẢ LỜI HAY NHẤT?!?</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265254" y="4463770"/>
            <a:ext cx="6031374" cy="2062103"/>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eaLnBrk="0" fontAlgn="base" latinLnBrk="0" hangingPunct="0">
              <a:lnSpc>
                <a:spcPct val="100000"/>
              </a:lnSpc>
              <a:spcBef>
                <a:spcPct val="50000"/>
              </a:spcBef>
              <a:spcAft>
                <a:spcPct val="0"/>
              </a:spcAft>
              <a:buClrTx/>
              <a:buSzTx/>
              <a:buFontTx/>
              <a:buNone/>
              <a:defRPr/>
            </a:pP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Tuy</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nhiên</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mỗi</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con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vật</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giả</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dân</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gian</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đã</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căn</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cứ</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vào</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đặc</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điểm</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riêng</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chúng</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để</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nói</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nỗi</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khốn</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khổ</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bất</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hạnh</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cụ</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thể</a:t>
            </a:r>
            <a:r>
              <a:rPr kumimoji="0" lang="en-US" altLang="en-US" sz="320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sp>
        <p:nvSpPr>
          <p:cNvPr id="9" name="Rectangle 2"/>
          <p:cNvSpPr txBox="1">
            <a:spLocks noChangeArrowheads="1"/>
          </p:cNvSpPr>
          <p:nvPr/>
        </p:nvSpPr>
        <p:spPr bwMode="auto">
          <a:xfrm>
            <a:off x="0" y="2388554"/>
            <a:ext cx="6215604" cy="96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just" defTabSz="914400" rtl="0" eaLnBrk="1" fontAlgn="base" latinLnBrk="0" hangingPunct="1">
              <a:lnSpc>
                <a:spcPct val="100000"/>
              </a:lnSpc>
              <a:spcBef>
                <a:spcPct val="20000"/>
              </a:spcBef>
              <a:spcAft>
                <a:spcPct val="0"/>
              </a:spcAft>
              <a:buClrTx/>
              <a:buSzTx/>
              <a:buFontTx/>
              <a:buNone/>
              <a:defRPr/>
            </a:pP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Vì</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vật</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nhiều</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đặc</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giống</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đời</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phẩm</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chất</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nông</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dân</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chịu</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khó</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vất</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vả</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kiếm</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sống</a:t>
            </a:r>
            <a:r>
              <a:rPr kumimoji="0" lang="en-US" altLang="en-US"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altLang="en-US"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ải hình ảnh thuy mac 245af12114f2ae6 tại kho hình nền, ảnh đẹp khoanh24.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734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715087" y="-50641"/>
            <a:ext cx="7149513" cy="1664110"/>
          </a:xfrm>
          <a:prstGeom prst="rect">
            <a:avLst/>
          </a:prstGeom>
        </p:spPr>
      </p:pic>
      <p:cxnSp>
        <p:nvCxnSpPr>
          <p:cNvPr id="3" name="Straight Connector 2"/>
          <p:cNvCxnSpPr/>
          <p:nvPr/>
        </p:nvCxnSpPr>
        <p:spPr>
          <a:xfrm flipH="1">
            <a:off x="6646956" y="1828800"/>
            <a:ext cx="1220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txBox="1"/>
          <p:nvPr/>
        </p:nvSpPr>
        <p:spPr>
          <a:xfrm>
            <a:off x="1570870" y="1014915"/>
            <a:ext cx="4110460" cy="59412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ca </a:t>
            </a:r>
            <a:r>
              <a:rPr lang="en-US" sz="2800" b="1" dirty="0" err="1">
                <a:solidFill>
                  <a:srgbClr val="FF0000"/>
                </a:solidFill>
                <a:latin typeface="Times New Roman" panose="02020603050405020304" pitchFamily="18" charset="0"/>
                <a:cs typeface="Times New Roman" panose="02020603050405020304" pitchFamily="18" charset="0"/>
              </a:rPr>
              <a:t>dao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2</a:t>
            </a:r>
          </a:p>
        </p:txBody>
      </p:sp>
      <p:sp>
        <p:nvSpPr>
          <p:cNvPr id="17" name="Rectangle 16"/>
          <p:cNvSpPr/>
          <p:nvPr/>
        </p:nvSpPr>
        <p:spPr>
          <a:xfrm>
            <a:off x="6741464" y="1516073"/>
            <a:ext cx="5682662" cy="3023905"/>
          </a:xfrm>
          <a:prstGeom prst="rect">
            <a:avLst/>
          </a:prstGeom>
          <a:solidFill>
            <a:schemeClr val="bg1">
              <a:lumMod val="95000"/>
            </a:schemeClr>
          </a:solidFill>
        </p:spPr>
        <p:txBody>
          <a:bodyPr wrap="square" lIns="68580" tIns="34290" rIns="68580" bIns="34290">
            <a:spAutoFit/>
          </a:bodyPr>
          <a:lstStyle/>
          <a:p>
            <a:pPr algn="ctr"/>
            <a:r>
              <a:rPr lang="vi-VN" sz="2400" b="1" i="1" dirty="0">
                <a:solidFill>
                  <a:prstClr val="black"/>
                </a:solidFill>
                <a:latin typeface="Times New Roman" panose="02020603050405020304" pitchFamily="18" charset="0"/>
                <a:cs typeface="Times New Roman" panose="02020603050405020304" pitchFamily="18" charset="0"/>
              </a:rPr>
              <a:t>Thương thay </a:t>
            </a:r>
            <a:r>
              <a:rPr lang="vi-VN" sz="2400" i="1" dirty="0">
                <a:solidFill>
                  <a:prstClr val="black"/>
                </a:solidFill>
                <a:latin typeface="Times New Roman" panose="02020603050405020304" pitchFamily="18" charset="0"/>
                <a:cs typeface="Times New Roman" panose="02020603050405020304" pitchFamily="18" charset="0"/>
              </a:rPr>
              <a:t>thân phận con tằm,</a:t>
            </a:r>
            <a:br>
              <a:rPr lang="vi-VN" sz="2400" i="1"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Kiếm ăn được mấy phải nằm nhả tơ.</a:t>
            </a:r>
            <a:br>
              <a:rPr lang="vi-VN" sz="2400" i="1" dirty="0">
                <a:solidFill>
                  <a:prstClr val="black"/>
                </a:solidFill>
                <a:latin typeface="Times New Roman" panose="02020603050405020304" pitchFamily="18" charset="0"/>
                <a:cs typeface="Times New Roman" panose="02020603050405020304" pitchFamily="18" charset="0"/>
              </a:rPr>
            </a:br>
            <a:r>
              <a:rPr lang="vi-VN" sz="2400" b="1" i="1" dirty="0">
                <a:solidFill>
                  <a:prstClr val="black"/>
                </a:solidFill>
                <a:latin typeface="Times New Roman" panose="02020603050405020304" pitchFamily="18" charset="0"/>
                <a:cs typeface="Times New Roman" panose="02020603050405020304" pitchFamily="18" charset="0"/>
              </a:rPr>
              <a:t>Thương thay </a:t>
            </a:r>
            <a:r>
              <a:rPr lang="vi-VN" sz="2400" i="1" dirty="0">
                <a:solidFill>
                  <a:prstClr val="black"/>
                </a:solidFill>
                <a:latin typeface="Times New Roman" panose="02020603050405020304" pitchFamily="18" charset="0"/>
                <a:cs typeface="Times New Roman" panose="02020603050405020304" pitchFamily="18" charset="0"/>
              </a:rPr>
              <a:t>lũ kiến li ti,</a:t>
            </a:r>
            <a:br>
              <a:rPr lang="vi-VN" sz="2400" i="1"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Kiếm ăn được mấy phải đi tìm mồi.</a:t>
            </a:r>
            <a:br>
              <a:rPr lang="vi-VN" sz="2400" i="1" dirty="0">
                <a:solidFill>
                  <a:prstClr val="black"/>
                </a:solidFill>
                <a:latin typeface="Times New Roman" panose="02020603050405020304" pitchFamily="18" charset="0"/>
                <a:cs typeface="Times New Roman" panose="02020603050405020304" pitchFamily="18" charset="0"/>
              </a:rPr>
            </a:br>
            <a:r>
              <a:rPr lang="vi-VN" sz="2400" b="1" i="1" dirty="0">
                <a:solidFill>
                  <a:prstClr val="black"/>
                </a:solidFill>
                <a:latin typeface="Times New Roman" panose="02020603050405020304" pitchFamily="18" charset="0"/>
                <a:cs typeface="Times New Roman" panose="02020603050405020304" pitchFamily="18" charset="0"/>
              </a:rPr>
              <a:t>Thương thay </a:t>
            </a:r>
            <a:r>
              <a:rPr lang="vi-VN" sz="2400" i="1" dirty="0">
                <a:solidFill>
                  <a:prstClr val="black"/>
                </a:solidFill>
                <a:latin typeface="Times New Roman" panose="02020603050405020304" pitchFamily="18" charset="0"/>
                <a:cs typeface="Times New Roman" panose="02020603050405020304" pitchFamily="18" charset="0"/>
              </a:rPr>
              <a:t>hạc lánh đường mây,</a:t>
            </a:r>
            <a:br>
              <a:rPr lang="vi-VN" sz="2400" i="1"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Chim bay mỏi cánh biết ngày nào thôi.</a:t>
            </a:r>
            <a:br>
              <a:rPr lang="vi-VN" sz="2400" i="1" dirty="0">
                <a:solidFill>
                  <a:prstClr val="black"/>
                </a:solidFill>
                <a:latin typeface="Times New Roman" panose="02020603050405020304" pitchFamily="18" charset="0"/>
                <a:cs typeface="Times New Roman" panose="02020603050405020304" pitchFamily="18" charset="0"/>
              </a:rPr>
            </a:br>
            <a:r>
              <a:rPr lang="vi-VN" sz="2400" b="1" i="1" dirty="0">
                <a:solidFill>
                  <a:prstClr val="black"/>
                </a:solidFill>
                <a:latin typeface="Times New Roman" panose="02020603050405020304" pitchFamily="18" charset="0"/>
                <a:cs typeface="Times New Roman" panose="02020603050405020304" pitchFamily="18" charset="0"/>
              </a:rPr>
              <a:t>Thương thay </a:t>
            </a:r>
            <a:r>
              <a:rPr lang="vi-VN" sz="2400" i="1" dirty="0">
                <a:solidFill>
                  <a:prstClr val="black"/>
                </a:solidFill>
                <a:latin typeface="Times New Roman" panose="02020603050405020304" pitchFamily="18" charset="0"/>
                <a:cs typeface="Times New Roman" panose="02020603050405020304" pitchFamily="18" charset="0"/>
              </a:rPr>
              <a:t>con cuốc giữa trời,</a:t>
            </a:r>
            <a:br>
              <a:rPr lang="vi-VN" sz="2400" i="1" dirty="0">
                <a:solidFill>
                  <a:prstClr val="black"/>
                </a:solidFill>
                <a:latin typeface="Times New Roman" panose="02020603050405020304" pitchFamily="18" charset="0"/>
                <a:cs typeface="Times New Roman" panose="02020603050405020304" pitchFamily="18" charset="0"/>
              </a:rPr>
            </a:br>
            <a:r>
              <a:rPr lang="vi-VN" sz="2400" i="1" dirty="0">
                <a:solidFill>
                  <a:prstClr val="black"/>
                </a:solidFill>
                <a:latin typeface="Times New Roman" panose="02020603050405020304" pitchFamily="18" charset="0"/>
                <a:cs typeface="Times New Roman" panose="02020603050405020304" pitchFamily="18" charset="0"/>
              </a:rPr>
              <a:t>Dầu kêu ra máu có người nào nghe.</a:t>
            </a:r>
          </a:p>
        </p:txBody>
      </p:sp>
      <p:sp>
        <p:nvSpPr>
          <p:cNvPr id="13" name="Rectangle 12"/>
          <p:cNvSpPr/>
          <p:nvPr/>
        </p:nvSpPr>
        <p:spPr>
          <a:xfrm>
            <a:off x="5714965" y="988433"/>
            <a:ext cx="492637" cy="830997"/>
          </a:xfrm>
          <a:prstGeom prst="rect">
            <a:avLst/>
          </a:prstGeom>
        </p:spPr>
        <p:txBody>
          <a:bodyPr wrap="square">
            <a:spAutoFit/>
          </a:bodyPr>
          <a:lstStyle/>
          <a:p>
            <a:r>
              <a:rPr lang="en-US" sz="4800" i="1">
                <a:solidFill>
                  <a:srgbClr val="7030A0"/>
                </a:solidFill>
                <a:latin typeface="Times New Roman" panose="02020603050405020304" pitchFamily="18" charset="0"/>
                <a:cs typeface="Times New Roman" panose="02020603050405020304" pitchFamily="18" charset="0"/>
                <a:sym typeface="Wingdings" panose="05000000000000000000"/>
              </a:rPr>
              <a:t></a:t>
            </a:r>
            <a:endParaRPr lang="en-US" sz="4800"/>
          </a:p>
        </p:txBody>
      </p:sp>
      <p:sp>
        <p:nvSpPr>
          <p:cNvPr id="2" name="Rectangle 1"/>
          <p:cNvSpPr/>
          <p:nvPr/>
        </p:nvSpPr>
        <p:spPr>
          <a:xfrm>
            <a:off x="-25102" y="3526134"/>
            <a:ext cx="6506141" cy="1791260"/>
          </a:xfrm>
          <a:prstGeom prst="rect">
            <a:avLst/>
          </a:prstGeom>
          <a:solidFill>
            <a:schemeClr val="bg1">
              <a:lumMod val="95000"/>
            </a:schemeClr>
          </a:solidFill>
        </p:spPr>
        <p:txBody>
          <a:bodyPr wrap="square">
            <a:spAutoFit/>
          </a:bodyPr>
          <a:lstStyle/>
          <a:p>
            <a:pPr algn="just">
              <a:lnSpc>
                <a:spcPct val="115000"/>
              </a:lnSpc>
            </a:pPr>
            <a:r>
              <a:rPr lang="en-US" sz="2400">
                <a:latin typeface="Times New Roman" panose="02020603050405020304" pitchFamily="18" charset="0"/>
                <a:ea typeface="Calibri" panose="020F0502020204030204" pitchFamily="34" charset="0"/>
                <a:cs typeface="Times New Roman" panose="02020603050405020304" pitchFamily="18" charset="0"/>
              </a:rPr>
              <a:t>- Con tằm: nhả tơ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400">
                <a:latin typeface="Times New Roman" panose="02020603050405020304" pitchFamily="18" charset="0"/>
                <a:ea typeface="Calibri" panose="020F0502020204030204" pitchFamily="34" charset="0"/>
                <a:cs typeface="Times New Roman" panose="02020603050405020304" pitchFamily="18" charset="0"/>
              </a:rPr>
              <a:t>- Lũ kiến: kiếm mồi </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400">
                <a:latin typeface="Times New Roman" panose="02020603050405020304" pitchFamily="18" charset="0"/>
                <a:ea typeface="Calibri" panose="020F0502020204030204" pitchFamily="34" charset="0"/>
                <a:cs typeface="Times New Roman" panose="02020603050405020304" pitchFamily="18" charset="0"/>
              </a:rPr>
              <a:t>- Hạc: bay mỏi cánh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400">
                <a:latin typeface="Times New Roman" panose="02020603050405020304" pitchFamily="18" charset="0"/>
                <a:ea typeface="Calibri" panose="020F0502020204030204" pitchFamily="34" charset="0"/>
                <a:cs typeface="Times New Roman" panose="02020603050405020304" pitchFamily="18" charset="0"/>
              </a:rPr>
              <a:t>- Cuốc: kêu ra máu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064869" y="3627564"/>
            <a:ext cx="3400305" cy="1569660"/>
          </a:xfrm>
          <a:prstGeom prst="rect">
            <a:avLst/>
          </a:prstGeom>
        </p:spPr>
        <p:txBody>
          <a:bodyPr wrap="square">
            <a:spAutoFit/>
          </a:bodyPr>
          <a:lstStyle/>
          <a:p>
            <a:pPr algn="just"/>
            <a:r>
              <a:rPr lang="en-US" altLang="en-US" sz="2400" i="1">
                <a:solidFill>
                  <a:srgbClr val="002060"/>
                </a:solidFill>
                <a:latin typeface="Times New Roman" panose="02020603050405020304" pitchFamily="18" charset="0"/>
                <a:cs typeface="Times New Roman" panose="02020603050405020304" pitchFamily="18" charset="0"/>
              </a:rPr>
              <a:t>Biểu hiện nỗi khổ nhiều bề  của người lao động bị áp bức bóc </a:t>
            </a:r>
            <a:r>
              <a:rPr lang="en-US" altLang="en-US" sz="2400" i="1" smtClean="0">
                <a:solidFill>
                  <a:srgbClr val="002060"/>
                </a:solidFill>
                <a:latin typeface="Times New Roman" panose="02020603050405020304" pitchFamily="18" charset="0"/>
                <a:cs typeface="Times New Roman" panose="02020603050405020304" pitchFamily="18" charset="0"/>
              </a:rPr>
              <a:t>lột, </a:t>
            </a:r>
            <a:r>
              <a:rPr lang="en-US" altLang="en-US" sz="2400" i="1">
                <a:solidFill>
                  <a:srgbClr val="002060"/>
                </a:solidFill>
                <a:latin typeface="Times New Roman" panose="02020603050405020304" pitchFamily="18" charset="0"/>
                <a:cs typeface="Times New Roman" panose="02020603050405020304" pitchFamily="18" charset="0"/>
              </a:rPr>
              <a:t>chịu nhiều oan trái trong xã hội cũ.</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ight Brace 8"/>
          <p:cNvSpPr/>
          <p:nvPr/>
        </p:nvSpPr>
        <p:spPr>
          <a:xfrm>
            <a:off x="2721461" y="3690258"/>
            <a:ext cx="153195" cy="1460882"/>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29578" y="1803082"/>
            <a:ext cx="6489813" cy="1717393"/>
          </a:xfrm>
          <a:prstGeom prst="rect">
            <a:avLst/>
          </a:prstGeom>
          <a:solidFill>
            <a:schemeClr val="bg1">
              <a:lumMod val="95000"/>
            </a:schemeClr>
          </a:solidFill>
        </p:spPr>
        <p:txBody>
          <a:bodyPr wrap="square">
            <a:spAutoFit/>
          </a:bodyPr>
          <a:lstStyle/>
          <a:p>
            <a:pPr lvl="0" algn="just" fontAlgn="base">
              <a:lnSpc>
                <a:spcPct val="110000"/>
              </a:lnSpc>
              <a:spcBef>
                <a:spcPct val="0"/>
              </a:spcBef>
              <a:spcAft>
                <a:spcPct val="0"/>
              </a:spcAft>
              <a:buNone/>
              <a:defRPr/>
            </a:pPr>
            <a:r>
              <a:rPr lang="en-US" altLang="en-US" sz="2400" b="1" kern="0">
                <a:solidFill>
                  <a:srgbClr val="002060"/>
                </a:solidFill>
                <a:latin typeface="Times New Roman" panose="02020603050405020304" pitchFamily="18" charset="0"/>
                <a:cs typeface="Times New Roman" panose="02020603050405020304" pitchFamily="18" charset="0"/>
              </a:rPr>
              <a:t>- Điệp ngữ “Thương thay” nhắc lại 4 lần:</a:t>
            </a:r>
          </a:p>
          <a:p>
            <a:pPr lvl="0" algn="just" fontAlgn="base">
              <a:lnSpc>
                <a:spcPct val="110000"/>
              </a:lnSpc>
              <a:spcBef>
                <a:spcPct val="0"/>
              </a:spcBef>
              <a:spcAft>
                <a:spcPct val="0"/>
              </a:spcAft>
              <a:buNone/>
              <a:defRPr/>
            </a:pPr>
            <a:r>
              <a:rPr lang="en-US" altLang="en-US" sz="2400" b="1" kern="0">
                <a:solidFill>
                  <a:srgbClr val="000000"/>
                </a:solidFill>
                <a:latin typeface="Times New Roman" panose="02020603050405020304" pitchFamily="18" charset="0"/>
                <a:cs typeface="Times New Roman" panose="02020603050405020304" pitchFamily="18" charset="0"/>
              </a:rPr>
              <a:t> </a:t>
            </a:r>
            <a:r>
              <a:rPr lang="en-US" altLang="en-US" sz="2400" kern="0">
                <a:solidFill>
                  <a:srgbClr val="000000"/>
                </a:solidFill>
                <a:latin typeface="Times New Roman" panose="02020603050405020304" pitchFamily="18" charset="0"/>
                <a:cs typeface="Times New Roman" panose="02020603050405020304" pitchFamily="18" charset="0"/>
              </a:rPr>
              <a:t>Tô đậm</a:t>
            </a:r>
            <a:r>
              <a:rPr lang="en-US" altLang="en-US" sz="2400" b="1" kern="0">
                <a:solidFill>
                  <a:srgbClr val="000000"/>
                </a:solidFill>
                <a:latin typeface="Times New Roman" panose="02020603050405020304" pitchFamily="18" charset="0"/>
                <a:cs typeface="Times New Roman" panose="02020603050405020304" pitchFamily="18" charset="0"/>
              </a:rPr>
              <a:t> </a:t>
            </a:r>
            <a:r>
              <a:rPr lang="en-US" altLang="en-US" sz="2400" kern="0">
                <a:solidFill>
                  <a:srgbClr val="000000"/>
                </a:solidFill>
                <a:latin typeface="Times New Roman" panose="02020603050405020304" pitchFamily="18" charset="0"/>
                <a:cs typeface="Times New Roman" panose="02020603050405020304" pitchFamily="18" charset="0"/>
              </a:rPr>
              <a:t>mối thương cảm xót xa cho cuộc đời đắng cay, vất vả nhiều bề của người dân thường</a:t>
            </a:r>
            <a:r>
              <a:rPr lang="en-US" altLang="en-US" sz="2400" kern="0" smtClean="0">
                <a:solidFill>
                  <a:srgbClr val="000000"/>
                </a:solidFill>
                <a:latin typeface="Times New Roman" panose="02020603050405020304" pitchFamily="18" charset="0"/>
                <a:cs typeface="Times New Roman" panose="02020603050405020304" pitchFamily="18" charset="0"/>
              </a:rPr>
              <a:t>.</a:t>
            </a:r>
          </a:p>
          <a:p>
            <a:pPr lvl="0" algn="just" fontAlgn="base">
              <a:lnSpc>
                <a:spcPct val="110000"/>
              </a:lnSpc>
              <a:spcBef>
                <a:spcPct val="0"/>
              </a:spcBef>
              <a:spcAft>
                <a:spcPct val="0"/>
              </a:spcAft>
              <a:buNone/>
              <a:defRPr/>
            </a:pPr>
            <a:endParaRPr lang="en-US" altLang="en-US" sz="2400" b="1" kern="0">
              <a:solidFill>
                <a:srgbClr val="0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7151" y="3066756"/>
            <a:ext cx="2829621" cy="461665"/>
          </a:xfrm>
          <a:prstGeom prst="rect">
            <a:avLst/>
          </a:prstGeom>
        </p:spPr>
        <p:txBody>
          <a:bodyPr wrap="none">
            <a:spAutoFit/>
          </a:bodyPr>
          <a:lstStyle/>
          <a:p>
            <a:r>
              <a:rPr lang="en-US" sz="2400" b="1" smtClean="0">
                <a:solidFill>
                  <a:srgbClr val="002060"/>
                </a:solidFill>
                <a:latin typeface="Times New Roman" panose="02020603050405020304" pitchFamily="18" charset="0"/>
                <a:ea typeface="Times New Roman" panose="02020603050405020304" pitchFamily="18" charset="0"/>
                <a:cs typeface=".VnTimeH" panose="020B7200000000000000" pitchFamily="34" charset="0"/>
              </a:rPr>
              <a:t>- Nghệ thuật ẩn dụ: </a:t>
            </a:r>
            <a:endParaRPr lang="en-US" sz="2400" b="1">
              <a:solidFill>
                <a:srgbClr val="002060"/>
              </a:solidFill>
            </a:endParaRPr>
          </a:p>
        </p:txBody>
      </p:sp>
      <p:sp>
        <p:nvSpPr>
          <p:cNvPr id="22" name="Cloud Callout 21"/>
          <p:cNvSpPr/>
          <p:nvPr/>
        </p:nvSpPr>
        <p:spPr>
          <a:xfrm>
            <a:off x="6919231" y="4481024"/>
            <a:ext cx="4902200" cy="2209971"/>
          </a:xfrm>
          <a:prstGeom prst="cloudCallout">
            <a:avLst/>
          </a:prstGeom>
          <a:solidFill>
            <a:schemeClr val="accent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mtClean="0">
              <a:solidFill>
                <a:srgbClr val="002060"/>
              </a:solidFill>
            </a:endParaRPr>
          </a:p>
          <a:p>
            <a:pPr algn="ctr"/>
            <a:r>
              <a:rPr lang="en-US" sz="2400" smtClean="0">
                <a:solidFill>
                  <a:srgbClr val="002060"/>
                </a:solidFill>
              </a:rPr>
              <a:t>Em cảm nhận được âm điệu của bài ca dao như thế nào? </a:t>
            </a:r>
            <a:endParaRPr lang="en-US" sz="2400">
              <a:solidFill>
                <a:srgbClr val="002060"/>
              </a:solidFill>
            </a:endParaRPr>
          </a:p>
        </p:txBody>
      </p:sp>
      <p:sp>
        <p:nvSpPr>
          <p:cNvPr id="23" name="Rectangle 22"/>
          <p:cNvSpPr/>
          <p:nvPr/>
        </p:nvSpPr>
        <p:spPr>
          <a:xfrm>
            <a:off x="-22570" y="5245921"/>
            <a:ext cx="6587310" cy="461665"/>
          </a:xfrm>
          <a:prstGeom prst="rect">
            <a:avLst/>
          </a:prstGeom>
          <a:solidFill>
            <a:schemeClr val="bg1">
              <a:lumMod val="95000"/>
            </a:schemeClr>
          </a:solidFill>
        </p:spPr>
        <p:txBody>
          <a:bodyPr wrap="square">
            <a:spAutoFit/>
          </a:bodyPr>
          <a:lstStyle/>
          <a:p>
            <a:pPr defTabSz="685800" eaLnBrk="0" fontAlgn="base" hangingPunct="0">
              <a:spcBef>
                <a:spcPct val="0"/>
              </a:spcBef>
              <a:spcAft>
                <a:spcPct val="0"/>
              </a:spcAft>
            </a:pPr>
            <a:r>
              <a:rPr lang="nl-NL"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Âm điệu </a:t>
            </a:r>
            <a:r>
              <a:rPr lang="nl-NL"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tâm tình, thủ thỉ, gợi lòng thương cảm.</a:t>
            </a:r>
            <a:endPar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4" name="Rectangle 23"/>
          <p:cNvSpPr/>
          <p:nvPr/>
        </p:nvSpPr>
        <p:spPr>
          <a:xfrm>
            <a:off x="-6531" y="5705627"/>
            <a:ext cx="6640424" cy="1200329"/>
          </a:xfrm>
          <a:prstGeom prst="rect">
            <a:avLst/>
          </a:prstGeom>
          <a:solidFill>
            <a:schemeClr val="bg1">
              <a:lumMod val="95000"/>
            </a:schemeClr>
          </a:solidFill>
        </p:spPr>
        <p:txBody>
          <a:bodyPr wrap="square">
            <a:spAutoFit/>
          </a:bodyPr>
          <a:lstStyle/>
          <a:p>
            <a:pPr defTabSz="685800" eaLnBrk="0" fontAlgn="base" hangingPunct="0">
              <a:spcBef>
                <a:spcPct val="0"/>
              </a:spcBef>
              <a:spcAft>
                <a:spcPct val="0"/>
              </a:spcAft>
            </a:pPr>
            <a:r>
              <a:rPr lang="nl-NL" sz="24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2/ Nội dung: </a:t>
            </a:r>
            <a:r>
              <a:rPr lang="nl-NL" sz="24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 </a:t>
            </a:r>
            <a:r>
              <a:rPr lang="nl-NL"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cáo xã hội đen tối, đầy bất công.</a:t>
            </a:r>
          </a:p>
          <a:p>
            <a:pPr algn="just" defTabSz="685800" eaLnBrk="0" fontAlgn="base" hangingPunct="0">
              <a:spcBef>
                <a:spcPct val="0"/>
              </a:spcBef>
              <a:spcAft>
                <a:spcPct val="0"/>
              </a:spcAft>
            </a:pPr>
            <a:r>
              <a:rPr lang="nl-NL" sz="240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nl-NL" sz="240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thể hiện sự đồng </a:t>
            </a:r>
            <a:r>
              <a:rPr lang="nl-NL"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cảm, xót xa cho những thân phận oan trái.</a:t>
            </a:r>
            <a:endParaRPr lang="en-US" sz="24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5" name="Title 1"/>
          <p:cNvSpPr txBox="1"/>
          <p:nvPr/>
        </p:nvSpPr>
        <p:spPr>
          <a:xfrm>
            <a:off x="-50382" y="1665083"/>
            <a:ext cx="6476660" cy="594122"/>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smtClean="0">
                <a:solidFill>
                  <a:srgbClr val="FF0000"/>
                </a:solidFill>
                <a:latin typeface="Times New Roman" panose="02020603050405020304" pitchFamily="18" charset="0"/>
                <a:cs typeface="Times New Roman" panose="02020603050405020304" pitchFamily="18" charset="0"/>
              </a:rPr>
              <a:t> 1/ Nghệ thuật: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6" name="Cloud Callout 25"/>
          <p:cNvSpPr/>
          <p:nvPr/>
        </p:nvSpPr>
        <p:spPr>
          <a:xfrm>
            <a:off x="6762268" y="4412394"/>
            <a:ext cx="4902200" cy="2209971"/>
          </a:xfrm>
          <a:prstGeom prst="cloudCallout">
            <a:avLst/>
          </a:prstGeom>
          <a:solidFill>
            <a:srgbClr val="92D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mtClean="0">
              <a:solidFill>
                <a:srgbClr val="002060"/>
              </a:solidFill>
            </a:endParaRPr>
          </a:p>
          <a:p>
            <a:pPr algn="ctr"/>
            <a:r>
              <a:rPr lang="en-US" sz="2400" smtClean="0">
                <a:solidFill>
                  <a:srgbClr val="002060"/>
                </a:solidFill>
              </a:rPr>
              <a:t>Em hiểu và cảm nhận </a:t>
            </a:r>
            <a:r>
              <a:rPr lang="en-US" sz="2400">
                <a:solidFill>
                  <a:srgbClr val="002060"/>
                </a:solidFill>
              </a:rPr>
              <a:t>được điều </a:t>
            </a:r>
            <a:r>
              <a:rPr lang="en-US" sz="2400" smtClean="0">
                <a:solidFill>
                  <a:srgbClr val="002060"/>
                </a:solidFill>
              </a:rPr>
              <a:t>gì mà người xưa muốn nhắn gửi </a:t>
            </a:r>
            <a:r>
              <a:rPr lang="en-US" sz="2400">
                <a:solidFill>
                  <a:srgbClr val="002060"/>
                </a:solidFill>
              </a:rPr>
              <a:t>qua </a:t>
            </a:r>
            <a:r>
              <a:rPr lang="en-US" sz="2400" smtClean="0">
                <a:solidFill>
                  <a:srgbClr val="002060"/>
                </a:solidFill>
              </a:rPr>
              <a:t>bài ca dao? </a:t>
            </a:r>
            <a:endParaRPr lang="en-US" sz="240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22"/>
                                        </p:tgtEl>
                                        <p:attrNameLst>
                                          <p:attrName>ppt_w</p:attrName>
                                        </p:attrNameLst>
                                      </p:cBhvr>
                                      <p:tavLst>
                                        <p:tav tm="0">
                                          <p:val>
                                            <p:strVal val="ppt_w"/>
                                          </p:val>
                                        </p:tav>
                                        <p:tav tm="100000">
                                          <p:val>
                                            <p:fltVal val="0"/>
                                          </p:val>
                                        </p:tav>
                                      </p:tavLst>
                                    </p:anim>
                                    <p:anim calcmode="lin" valueType="num">
                                      <p:cBhvr>
                                        <p:cTn id="14" dur="1000"/>
                                        <p:tgtEl>
                                          <p:spTgt spid="22"/>
                                        </p:tgtEl>
                                        <p:attrNameLst>
                                          <p:attrName>ppt_h</p:attrName>
                                        </p:attrNameLst>
                                      </p:cBhvr>
                                      <p:tavLst>
                                        <p:tav tm="0">
                                          <p:val>
                                            <p:strVal val="ppt_h"/>
                                          </p:val>
                                        </p:tav>
                                        <p:tav tm="100000">
                                          <p:val>
                                            <p:fltVal val="0"/>
                                          </p:val>
                                        </p:tav>
                                      </p:tavLst>
                                    </p:anim>
                                    <p:anim calcmode="lin" valueType="num">
                                      <p:cBhvr>
                                        <p:cTn id="15" dur="1000"/>
                                        <p:tgtEl>
                                          <p:spTgt spid="22"/>
                                        </p:tgtEl>
                                        <p:attrNameLst>
                                          <p:attrName>style.rotation</p:attrName>
                                        </p:attrNameLst>
                                      </p:cBhvr>
                                      <p:tavLst>
                                        <p:tav tm="0">
                                          <p:val>
                                            <p:fltVal val="0"/>
                                          </p:val>
                                        </p:tav>
                                        <p:tav tm="100000">
                                          <p:val>
                                            <p:fltVal val="90"/>
                                          </p:val>
                                        </p:tav>
                                      </p:tavLst>
                                    </p:anim>
                                    <p:animEffect transition="out" filter="fade">
                                      <p:cBhvr>
                                        <p:cTn id="16" dur="1000"/>
                                        <p:tgtEl>
                                          <p:spTgt spid="22"/>
                                        </p:tgtEl>
                                      </p:cBhvr>
                                    </p:animEffect>
                                    <p:set>
                                      <p:cBhvr>
                                        <p:cTn id="17" dur="1" fill="hold">
                                          <p:stCondLst>
                                            <p:cond delay="9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xit" presetSubtype="0" fill="hold" grpId="1" nodeType="clickEffect">
                                  <p:stCondLst>
                                    <p:cond delay="0"/>
                                  </p:stCondLst>
                                  <p:childTnLst>
                                    <p:anim calcmode="lin" valueType="num">
                                      <p:cBhvr>
                                        <p:cTn id="33" dur="1000"/>
                                        <p:tgtEl>
                                          <p:spTgt spid="26"/>
                                        </p:tgtEl>
                                        <p:attrNameLst>
                                          <p:attrName>ppt_w</p:attrName>
                                        </p:attrNameLst>
                                      </p:cBhvr>
                                      <p:tavLst>
                                        <p:tav tm="0">
                                          <p:val>
                                            <p:strVal val="ppt_w"/>
                                          </p:val>
                                        </p:tav>
                                        <p:tav tm="100000">
                                          <p:val>
                                            <p:fltVal val="0"/>
                                          </p:val>
                                        </p:tav>
                                      </p:tavLst>
                                    </p:anim>
                                    <p:anim calcmode="lin" valueType="num">
                                      <p:cBhvr>
                                        <p:cTn id="34" dur="1000"/>
                                        <p:tgtEl>
                                          <p:spTgt spid="26"/>
                                        </p:tgtEl>
                                        <p:attrNameLst>
                                          <p:attrName>ppt_h</p:attrName>
                                        </p:attrNameLst>
                                      </p:cBhvr>
                                      <p:tavLst>
                                        <p:tav tm="0">
                                          <p:val>
                                            <p:strVal val="ppt_h"/>
                                          </p:val>
                                        </p:tav>
                                        <p:tav tm="100000">
                                          <p:val>
                                            <p:fltVal val="0"/>
                                          </p:val>
                                        </p:tav>
                                      </p:tavLst>
                                    </p:anim>
                                    <p:anim calcmode="lin" valueType="num">
                                      <p:cBhvr>
                                        <p:cTn id="35" dur="1000"/>
                                        <p:tgtEl>
                                          <p:spTgt spid="26"/>
                                        </p:tgtEl>
                                        <p:attrNameLst>
                                          <p:attrName>style.rotation</p:attrName>
                                        </p:attrNameLst>
                                      </p:cBhvr>
                                      <p:tavLst>
                                        <p:tav tm="0">
                                          <p:val>
                                            <p:fltVal val="0"/>
                                          </p:val>
                                        </p:tav>
                                        <p:tav tm="100000">
                                          <p:val>
                                            <p:fltVal val="90"/>
                                          </p:val>
                                        </p:tav>
                                      </p:tavLst>
                                    </p:anim>
                                    <p:animEffect transition="out" filter="fade">
                                      <p:cBhvr>
                                        <p:cTn id="36" dur="1000"/>
                                        <p:tgtEl>
                                          <p:spTgt spid="26"/>
                                        </p:tgtEl>
                                      </p:cBhvr>
                                    </p:animEffect>
                                    <p:set>
                                      <p:cBhvr>
                                        <p:cTn id="37" dur="1" fill="hold">
                                          <p:stCondLst>
                                            <p:cond delay="999"/>
                                          </p:stCondLst>
                                        </p:cTn>
                                        <p:tgtEl>
                                          <p:spTgt spid="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Effect transition="in" filter="wipe(down)">
                                      <p:cBhvr>
                                        <p:cTn id="42" dur="500"/>
                                        <p:tgtEl>
                                          <p:spTgt spid="2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4">
                                            <p:txEl>
                                              <p:pRg st="1" end="1"/>
                                            </p:txEl>
                                          </p:spTgt>
                                        </p:tgtEl>
                                        <p:attrNameLst>
                                          <p:attrName>style.visibility</p:attrName>
                                        </p:attrNameLst>
                                      </p:cBhvr>
                                      <p:to>
                                        <p:strVal val="visible"/>
                                      </p:to>
                                    </p:set>
                                    <p:animEffect transition="in" filter="wipe(down)">
                                      <p:cBhvr>
                                        <p:cTn id="47"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Party Flag Vector Png | Transparent PNG Download #138254 - Vippng"/>
          <p:cNvPicPr>
            <a:picLocks noChangeAspect="1" noChangeArrowheads="1"/>
          </p:cNvPicPr>
          <p:nvPr/>
        </p:nvPicPr>
        <p:blipFill rotWithShape="1">
          <a:blip r:embed="rId3">
            <a:extLst>
              <a:ext uri="{28A0092B-C50C-407E-A947-70E740481C1C}">
                <a14:useLocalDpi xmlns:a14="http://schemas.microsoft.com/office/drawing/2010/main" val="0"/>
              </a:ext>
            </a:extLst>
          </a:blip>
          <a:srcRect t="8962" r="6371"/>
          <a:stretch>
            <a:fillRect/>
          </a:stretch>
        </p:blipFill>
        <p:spPr bwMode="auto">
          <a:xfrm>
            <a:off x="1" y="0"/>
            <a:ext cx="12192000" cy="2677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2268269" y="401681"/>
            <a:ext cx="7701227" cy="1405568"/>
          </a:xfrm>
          <a:prstGeom prst="rect">
            <a:avLst/>
          </a:prstGeom>
        </p:spPr>
      </p:pic>
      <p:sp>
        <p:nvSpPr>
          <p:cNvPr id="11" name="PA_矩形 75"/>
          <p:cNvSpPr/>
          <p:nvPr>
            <p:custDataLst>
              <p:tags r:id="rId1"/>
            </p:custDataLst>
          </p:nvPr>
        </p:nvSpPr>
        <p:spPr>
          <a:xfrm>
            <a:off x="6727369" y="1609284"/>
            <a:ext cx="5331679" cy="3021276"/>
          </a:xfrm>
          <a:prstGeom prst="rect">
            <a:avLst/>
          </a:prstGeom>
          <a:ln>
            <a:solidFill>
              <a:schemeClr val="accent6">
                <a:lumMod val="60000"/>
                <a:lumOff val="4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vi-VN" sz="2600" i="1" dirty="0">
                <a:solidFill>
                  <a:prstClr val="black"/>
                </a:solidFill>
                <a:latin typeface="Times New Roman" panose="02020603050405020304" pitchFamily="18" charset="0"/>
                <a:ea typeface="Microsoft YaHei" panose="020B0503020204020204" charset="-122"/>
                <a:cs typeface="Times New Roman" panose="02020603050405020304" pitchFamily="18" charset="0"/>
              </a:rPr>
              <a:t>Những câu hát châm biếm là những câu hát phơi bày các sự việc mâu thuẫn, phê phán thói hư tật xấu của hạng người và sự việc đáng cười trong xã hội</a:t>
            </a:r>
            <a:endParaRPr lang="en-US" altLang="zh-CN" sz="2600" i="1" dirty="0">
              <a:solidFill>
                <a:prstClr val="black"/>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12" name="TextBox 11"/>
          <p:cNvSpPr txBox="1"/>
          <p:nvPr/>
        </p:nvSpPr>
        <p:spPr>
          <a:xfrm>
            <a:off x="1715183" y="1410624"/>
            <a:ext cx="2784737" cy="584775"/>
          </a:xfrm>
          <a:prstGeom prst="rect">
            <a:avLst/>
          </a:prstGeom>
          <a:noFill/>
        </p:spPr>
        <p:txBody>
          <a:bodyPr wrap="none" rtlCol="0">
            <a:spAutoFit/>
          </a:bodyPr>
          <a:lstStyle/>
          <a:p>
            <a:r>
              <a:rPr lang="en-US" sz="3200" b="1" smtClean="0">
                <a:solidFill>
                  <a:srgbClr val="C00000"/>
                </a:solidFill>
                <a:latin typeface="Times New Roman" panose="02020603050405020304" pitchFamily="18" charset="0"/>
                <a:cs typeface="Times New Roman" panose="02020603050405020304" pitchFamily="18" charset="0"/>
              </a:rPr>
              <a:t>Bài </a:t>
            </a:r>
            <a:r>
              <a:rPr lang="en-US" sz="3200" b="1" dirty="0">
                <a:solidFill>
                  <a:srgbClr val="C00000"/>
                </a:solidFill>
                <a:latin typeface="Times New Roman" panose="02020603050405020304" pitchFamily="18" charset="0"/>
                <a:cs typeface="Times New Roman" panose="02020603050405020304" pitchFamily="18" charset="0"/>
              </a:rPr>
              <a:t>ca </a:t>
            </a:r>
            <a:r>
              <a:rPr lang="en-US" sz="3200" b="1" dirty="0" err="1">
                <a:solidFill>
                  <a:srgbClr val="C00000"/>
                </a:solidFill>
                <a:latin typeface="Times New Roman" panose="02020603050405020304" pitchFamily="18" charset="0"/>
                <a:cs typeface="Times New Roman" panose="02020603050405020304" pitchFamily="18" charset="0"/>
              </a:rPr>
              <a:t>dao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số</a:t>
            </a:r>
            <a:r>
              <a:rPr lang="en-US" sz="3200" b="1" dirty="0">
                <a:solidFill>
                  <a:srgbClr val="C00000"/>
                </a:solidFill>
                <a:latin typeface="Times New Roman" panose="02020603050405020304" pitchFamily="18" charset="0"/>
                <a:cs typeface="Times New Roman" panose="02020603050405020304" pitchFamily="18" charset="0"/>
              </a:rPr>
              <a:t> 1</a:t>
            </a:r>
          </a:p>
        </p:txBody>
      </p:sp>
      <p:sp>
        <p:nvSpPr>
          <p:cNvPr id="14" name="Rectangle 13"/>
          <p:cNvSpPr/>
          <p:nvPr/>
        </p:nvSpPr>
        <p:spPr>
          <a:xfrm>
            <a:off x="6113418" y="1611677"/>
            <a:ext cx="6107131" cy="3108543"/>
          </a:xfrm>
          <a:prstGeom prst="rect">
            <a:avLst/>
          </a:prstGeom>
          <a:solidFill>
            <a:schemeClr val="bg1"/>
          </a:solidFill>
        </p:spPr>
        <p:txBody>
          <a:bodyPr wrap="square">
            <a:spAutoFit/>
          </a:bodyPr>
          <a:lstStyle/>
          <a:p>
            <a:pPr algn="ctr"/>
            <a:r>
              <a:rPr lang="vi-VN" sz="2800" i="1" dirty="0">
                <a:latin typeface="Times New Roman" panose="02020603050405020304" pitchFamily="18" charset="0"/>
                <a:cs typeface="Times New Roman" panose="02020603050405020304" pitchFamily="18" charset="0"/>
              </a:rPr>
              <a:t>C</a:t>
            </a:r>
            <a:r>
              <a:rPr lang="en-US" sz="2800" i="1" dirty="0" err="1">
                <a:latin typeface="Times New Roman" panose="02020603050405020304" pitchFamily="18" charset="0"/>
                <a:cs typeface="Times New Roman" panose="02020603050405020304" pitchFamily="18" charset="0"/>
              </a:rPr>
              <a:t>ái</a:t>
            </a:r>
            <a:r>
              <a:rPr lang="vi-VN" sz="2800" i="1" dirty="0">
                <a:latin typeface="Times New Roman" panose="02020603050405020304" pitchFamily="18" charset="0"/>
                <a:cs typeface="Times New Roman" panose="02020603050405020304" pitchFamily="18" charset="0"/>
              </a:rPr>
              <a:t> cò lặn lội bờ ao</a:t>
            </a:r>
            <a:br>
              <a:rPr lang="vi-VN" sz="2800" i="1" dirty="0">
                <a:latin typeface="Times New Roman" panose="02020603050405020304" pitchFamily="18" charset="0"/>
                <a:cs typeface="Times New Roman" panose="02020603050405020304" pitchFamily="18" charset="0"/>
              </a:rPr>
            </a:br>
            <a:r>
              <a:rPr lang="vi-VN" sz="2800" i="1" dirty="0">
                <a:latin typeface="Times New Roman" panose="02020603050405020304" pitchFamily="18" charset="0"/>
                <a:cs typeface="Times New Roman" panose="02020603050405020304" pitchFamily="18" charset="0"/>
              </a:rPr>
              <a:t>Hỡi cô yếm đào lấy chú tôi chăng?</a:t>
            </a:r>
            <a:br>
              <a:rPr lang="vi-VN" sz="2800" i="1" dirty="0">
                <a:latin typeface="Times New Roman" panose="02020603050405020304" pitchFamily="18" charset="0"/>
                <a:cs typeface="Times New Roman" panose="02020603050405020304" pitchFamily="18" charset="0"/>
              </a:rPr>
            </a:br>
            <a:r>
              <a:rPr lang="vi-VN" sz="2800" i="1" dirty="0">
                <a:latin typeface="Times New Roman" panose="02020603050405020304" pitchFamily="18" charset="0"/>
                <a:cs typeface="Times New Roman" panose="02020603050405020304" pitchFamily="18" charset="0"/>
              </a:rPr>
              <a:t>Chú tôi hay tửu hay tăm</a:t>
            </a:r>
            <a:br>
              <a:rPr lang="vi-VN" sz="2800" i="1" dirty="0">
                <a:latin typeface="Times New Roman" panose="02020603050405020304" pitchFamily="18" charset="0"/>
                <a:cs typeface="Times New Roman" panose="02020603050405020304" pitchFamily="18" charset="0"/>
              </a:rPr>
            </a:br>
            <a:r>
              <a:rPr lang="vi-VN" sz="2800" i="1" dirty="0">
                <a:latin typeface="Times New Roman" panose="02020603050405020304" pitchFamily="18" charset="0"/>
                <a:cs typeface="Times New Roman" panose="02020603050405020304" pitchFamily="18" charset="0"/>
              </a:rPr>
              <a:t>Hay nước chè đặc, hay nằm ngủ trưa</a:t>
            </a:r>
            <a:br>
              <a:rPr lang="vi-VN" sz="2800" i="1" dirty="0">
                <a:latin typeface="Times New Roman" panose="02020603050405020304" pitchFamily="18" charset="0"/>
                <a:cs typeface="Times New Roman" panose="02020603050405020304" pitchFamily="18" charset="0"/>
              </a:rPr>
            </a:br>
            <a:r>
              <a:rPr lang="vi-VN" sz="2800" i="1" dirty="0">
                <a:latin typeface="Times New Roman" panose="02020603050405020304" pitchFamily="18" charset="0"/>
                <a:cs typeface="Times New Roman" panose="02020603050405020304" pitchFamily="18" charset="0"/>
              </a:rPr>
              <a:t>Ngày thì ước những ngày mưa</a:t>
            </a:r>
            <a:br>
              <a:rPr lang="vi-VN" sz="2800" i="1" dirty="0">
                <a:latin typeface="Times New Roman" panose="02020603050405020304" pitchFamily="18" charset="0"/>
                <a:cs typeface="Times New Roman" panose="02020603050405020304" pitchFamily="18" charset="0"/>
              </a:rPr>
            </a:br>
            <a:r>
              <a:rPr lang="vi-VN" sz="2800" i="1" dirty="0">
                <a:latin typeface="Times New Roman" panose="02020603050405020304" pitchFamily="18" charset="0"/>
                <a:cs typeface="Times New Roman" panose="02020603050405020304" pitchFamily="18" charset="0"/>
              </a:rPr>
              <a:t>Đêm thì ước những đêm thừa trống canh</a:t>
            </a:r>
            <a:r>
              <a:rPr lang="vi-VN" sz="2800" i="1">
                <a:latin typeface="Times New Roman" panose="02020603050405020304" pitchFamily="18" charset="0"/>
                <a:cs typeface="Times New Roman" panose="02020603050405020304" pitchFamily="18" charset="0"/>
              </a:rPr>
              <a:t> </a:t>
            </a:r>
            <a:endParaRPr lang="en-US" sz="2800" i="1" smtClean="0">
              <a:latin typeface="Times New Roman" panose="02020603050405020304" pitchFamily="18" charset="0"/>
              <a:cs typeface="Times New Roman" panose="02020603050405020304" pitchFamily="18" charset="0"/>
            </a:endParaRPr>
          </a:p>
          <a:p>
            <a:pPr algn="ctr"/>
            <a:endParaRPr lang="en-US" sz="2800" i="1"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bwMode="auto">
          <a:xfrm>
            <a:off x="6178373" y="1532929"/>
            <a:ext cx="24309" cy="532507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ectangle 15"/>
          <p:cNvSpPr/>
          <p:nvPr/>
        </p:nvSpPr>
        <p:spPr>
          <a:xfrm>
            <a:off x="5140201" y="988433"/>
            <a:ext cx="492637" cy="830997"/>
          </a:xfrm>
          <a:prstGeom prst="rect">
            <a:avLst/>
          </a:prstGeom>
        </p:spPr>
        <p:txBody>
          <a:bodyPr wrap="square">
            <a:spAutoFit/>
          </a:bodyPr>
          <a:lstStyle/>
          <a:p>
            <a:r>
              <a:rPr lang="en-US" sz="4800" i="1">
                <a:solidFill>
                  <a:srgbClr val="7030A0"/>
                </a:solidFill>
                <a:latin typeface="Times New Roman" panose="02020603050405020304" pitchFamily="18" charset="0"/>
                <a:cs typeface="Times New Roman" panose="02020603050405020304" pitchFamily="18" charset="0"/>
                <a:sym typeface="Wingdings" panose="05000000000000000000"/>
              </a:rPr>
              <a:t></a:t>
            </a:r>
            <a:endParaRPr lang="en-US" sz="4800"/>
          </a:p>
        </p:txBody>
      </p:sp>
      <p:sp>
        <p:nvSpPr>
          <p:cNvPr id="17" name="TextBox 16"/>
          <p:cNvSpPr txBox="1"/>
          <p:nvPr/>
        </p:nvSpPr>
        <p:spPr>
          <a:xfrm>
            <a:off x="6348973" y="4664872"/>
            <a:ext cx="5725117" cy="1569660"/>
          </a:xfrm>
          <a:prstGeom prst="rect">
            <a:avLst/>
          </a:prstGeom>
          <a:solidFill>
            <a:schemeClr val="bg1"/>
          </a:solid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 Hai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hấp</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dẫn, giới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gái</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đẹp</a:t>
            </a:r>
            <a:r>
              <a:rPr lang="en-US" sz="2400" smtClean="0">
                <a:latin typeface="Times New Roman" panose="02020603050405020304" pitchFamily="18" charset="0"/>
                <a:cs typeface="Times New Roman" panose="02020603050405020304" pitchFamily="18" charset="0"/>
              </a:rPr>
              <a:t>),</a:t>
            </a:r>
          </a:p>
          <a:p>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=&gt; </a:t>
            </a:r>
            <a:r>
              <a:rPr lang="en-US" sz="2400" i="1" smtClean="0">
                <a:latin typeface="Times New Roman" panose="02020603050405020304" pitchFamily="18" charset="0"/>
                <a:cs typeface="Times New Roman" panose="02020603050405020304" pitchFamily="18" charset="0"/>
              </a:rPr>
              <a:t>dẫn </a:t>
            </a:r>
            <a:r>
              <a:rPr lang="en-US" sz="2400" i="1">
                <a:latin typeface="Times New Roman" panose="02020603050405020304" pitchFamily="18" charset="0"/>
                <a:cs typeface="Times New Roman" panose="02020603050405020304" pitchFamily="18" charset="0"/>
              </a:rPr>
              <a:t>dắt tạo ấn tượng, bắt vần chuẩn bị giới thiệu nhân vật</a:t>
            </a:r>
            <a:endParaRPr lang="en-US" sz="2400" i="1" dirty="0">
              <a:latin typeface="Times New Roman" panose="02020603050405020304" pitchFamily="18" charset="0"/>
              <a:cs typeface="Times New Roman" panose="02020603050405020304" pitchFamily="18" charset="0"/>
            </a:endParaRPr>
          </a:p>
        </p:txBody>
      </p:sp>
      <p:sp>
        <p:nvSpPr>
          <p:cNvPr id="13" name="Cloud Callout 12"/>
          <p:cNvSpPr/>
          <p:nvPr/>
        </p:nvSpPr>
        <p:spPr>
          <a:xfrm>
            <a:off x="6502400" y="4682663"/>
            <a:ext cx="5683151" cy="2157917"/>
          </a:xfrm>
          <a:prstGeom prst="cloudCallou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Trong các bài ca dao, “cái cò” thường dùng để chỉ ai? Trong bài ca dao này “cái cò” dùng để chỉ ai? </a:t>
            </a:r>
            <a:endParaRPr lang="en-US" sz="2400">
              <a:solidFill>
                <a:srgbClr val="002060"/>
              </a:solidFill>
            </a:endParaRPr>
          </a:p>
        </p:txBody>
      </p:sp>
      <p:sp>
        <p:nvSpPr>
          <p:cNvPr id="15" name="Cloud Callout 14"/>
          <p:cNvSpPr/>
          <p:nvPr/>
        </p:nvSpPr>
        <p:spPr>
          <a:xfrm>
            <a:off x="6654800" y="4469300"/>
            <a:ext cx="5683151" cy="2157917"/>
          </a:xfrm>
          <a:prstGeom prst="cloudCallou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Bài ca dao là lời nói của ai dành cho ai?</a:t>
            </a:r>
            <a:endParaRPr lang="en-US" sz="2400">
              <a:solidFill>
                <a:srgbClr val="002060"/>
              </a:solidFill>
            </a:endParaRPr>
          </a:p>
        </p:txBody>
      </p:sp>
      <p:sp>
        <p:nvSpPr>
          <p:cNvPr id="22" name="Cloud Callout 21"/>
          <p:cNvSpPr/>
          <p:nvPr/>
        </p:nvSpPr>
        <p:spPr>
          <a:xfrm>
            <a:off x="6654800" y="4482362"/>
            <a:ext cx="5683151" cy="2157917"/>
          </a:xfrm>
          <a:prstGeom prst="cloudCallou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Hai câu đầu tiên của bài ca dao có ý nghĩa như thế nào? </a:t>
            </a:r>
            <a:endParaRPr lang="en-US" sz="2400">
              <a:solidFill>
                <a:srgbClr val="002060"/>
              </a:solidFill>
            </a:endParaRPr>
          </a:p>
        </p:txBody>
      </p:sp>
      <p:sp>
        <p:nvSpPr>
          <p:cNvPr id="23" name="Cloud Callout 22"/>
          <p:cNvSpPr/>
          <p:nvPr/>
        </p:nvSpPr>
        <p:spPr>
          <a:xfrm>
            <a:off x="6285110" y="4398418"/>
            <a:ext cx="6009494" cy="2157917"/>
          </a:xfrm>
          <a:prstGeom prst="cloudCallou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rgbClr val="002060"/>
                </a:solidFill>
                <a:latin typeface="Times New Roman" panose="02020603050405020304" pitchFamily="18" charset="0"/>
                <a:cs typeface="Times New Roman" panose="02020603050405020304" pitchFamily="18" charset="0"/>
              </a:rPr>
              <a:t>Chân dung chú tôi hiện lên qua lời giới thiệu của người cháu như thế nào?</a:t>
            </a:r>
            <a:endParaRPr lang="en-US" sz="2800">
              <a:solidFill>
                <a:srgbClr val="002060"/>
              </a:solidFill>
            </a:endParaRPr>
          </a:p>
        </p:txBody>
      </p:sp>
      <p:sp>
        <p:nvSpPr>
          <p:cNvPr id="25" name="TextBox 39"/>
          <p:cNvSpPr txBox="1">
            <a:spLocks noChangeArrowheads="1"/>
          </p:cNvSpPr>
          <p:nvPr/>
        </p:nvSpPr>
        <p:spPr bwMode="auto">
          <a:xfrm flipH="1">
            <a:off x="1795547" y="2397108"/>
            <a:ext cx="487543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20000"/>
              </a:lnSpc>
              <a:spcBef>
                <a:spcPct val="0"/>
              </a:spcBef>
              <a:spcAft>
                <a:spcPct val="0"/>
              </a:spcAft>
            </a:pPr>
            <a:r>
              <a:rPr lang="vi-VN"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“tửu </a:t>
            </a:r>
            <a:r>
              <a:rPr lang="en-US"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vi-VN"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tăm</a:t>
            </a:r>
            <a:r>
              <a:rPr lang="vi-VN" sz="2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vi-VN" sz="2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nghiện </a:t>
            </a:r>
            <a:r>
              <a:rPr lang="vi-VN"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rượu</a:t>
            </a:r>
            <a:endParaRPr lang="en-GB" altLang="en-US" sz="2400" dirty="0">
              <a:solidFill>
                <a:prstClr val="black">
                  <a:lumMod val="50000"/>
                  <a:lumOff val="50000"/>
                </a:prstClr>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endParaRPr>
          </a:p>
        </p:txBody>
      </p:sp>
      <p:sp>
        <p:nvSpPr>
          <p:cNvPr id="26" name="Rectangle 25"/>
          <p:cNvSpPr/>
          <p:nvPr/>
        </p:nvSpPr>
        <p:spPr>
          <a:xfrm>
            <a:off x="1803295" y="2816133"/>
            <a:ext cx="3483646" cy="461665"/>
          </a:xfrm>
          <a:prstGeom prst="rect">
            <a:avLst/>
          </a:prstGeom>
        </p:spPr>
        <p:txBody>
          <a:bodyPr wrap="none">
            <a:spAutoFit/>
          </a:bodyPr>
          <a:lstStyle/>
          <a:p>
            <a:pPr fontAlgn="base">
              <a:spcBef>
                <a:spcPct val="0"/>
              </a:spcBef>
              <a:spcAft>
                <a:spcPct val="0"/>
              </a:spcAft>
            </a:pPr>
            <a:r>
              <a:rPr lang="vi-VN"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“nước </a:t>
            </a:r>
            <a:r>
              <a:rPr lang="vi-VN" sz="2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chè đặc”: </a:t>
            </a:r>
            <a:r>
              <a:rPr lang="vi-VN" sz="2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nghiện </a:t>
            </a:r>
            <a:r>
              <a:rPr lang="en-US"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trà</a:t>
            </a:r>
            <a:endParaRPr lang="en-US" sz="2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7" name="Rectangle 26"/>
          <p:cNvSpPr/>
          <p:nvPr/>
        </p:nvSpPr>
        <p:spPr>
          <a:xfrm>
            <a:off x="231494" y="2397386"/>
            <a:ext cx="1162498" cy="461665"/>
          </a:xfrm>
          <a:prstGeom prst="rect">
            <a:avLst/>
          </a:prstGeom>
        </p:spPr>
        <p:txBody>
          <a:bodyPr wrap="none">
            <a:spAutoFit/>
          </a:bodyPr>
          <a:lstStyle/>
          <a:p>
            <a:pPr fontAlgn="base">
              <a:spcBef>
                <a:spcPct val="0"/>
              </a:spcBef>
              <a:spcAft>
                <a:spcPct val="0"/>
              </a:spcAft>
            </a:pPr>
            <a:r>
              <a:rPr lang="en-US" sz="2400" b="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vi-VN" sz="2400" b="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Hay </a:t>
            </a:r>
            <a:r>
              <a:rPr lang="en-US" sz="2400" b="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8" name="Rectangle 27"/>
          <p:cNvSpPr/>
          <p:nvPr/>
        </p:nvSpPr>
        <p:spPr>
          <a:xfrm>
            <a:off x="201012" y="1974299"/>
            <a:ext cx="2920992" cy="461665"/>
          </a:xfrm>
          <a:prstGeom prst="rect">
            <a:avLst/>
          </a:prstGeom>
        </p:spPr>
        <p:txBody>
          <a:bodyPr wrap="none">
            <a:spAutoFit/>
          </a:bodyPr>
          <a:lstStyle/>
          <a:p>
            <a:pPr fontAlgn="base">
              <a:spcBef>
                <a:spcPct val="0"/>
              </a:spcBef>
              <a:spcAft>
                <a:spcPct val="0"/>
              </a:spcAft>
            </a:pPr>
            <a:r>
              <a:rPr lang="en-US"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Nhân vật “chú tôi</a:t>
            </a:r>
            <a:r>
              <a:rPr lang="en-US"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9" name="Rectangle 28"/>
          <p:cNvSpPr/>
          <p:nvPr/>
        </p:nvSpPr>
        <p:spPr>
          <a:xfrm>
            <a:off x="1803295" y="3225546"/>
            <a:ext cx="3740126" cy="461665"/>
          </a:xfrm>
          <a:prstGeom prst="rect">
            <a:avLst/>
          </a:prstGeom>
        </p:spPr>
        <p:txBody>
          <a:bodyPr wrap="none">
            <a:spAutoFit/>
          </a:bodyPr>
          <a:lstStyle/>
          <a:p>
            <a:pPr fontAlgn="base">
              <a:spcBef>
                <a:spcPct val="0"/>
              </a:spcBef>
              <a:spcAft>
                <a:spcPct val="0"/>
              </a:spcAft>
            </a:pPr>
            <a:r>
              <a:rPr lang="vi-VN"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“nằm </a:t>
            </a:r>
            <a:r>
              <a:rPr lang="vi-VN" sz="2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ngủ </a:t>
            </a:r>
            <a:r>
              <a:rPr lang="vi-VN" sz="2400">
                <a:solidFill>
                  <a:prstClr val="black"/>
                </a:solidFill>
                <a:latin typeface="Times New Roman" panose="02020603050405020304" pitchFamily="18" charset="0"/>
                <a:ea typeface="SimSun" panose="02010600030101010101" pitchFamily="2" charset="-122"/>
                <a:cs typeface="Times New Roman" panose="02020603050405020304" pitchFamily="18" charset="0"/>
              </a:rPr>
              <a:t>trưa</a:t>
            </a:r>
            <a:r>
              <a:rPr lang="vi-VN"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n-US"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sáng dậy trễ</a:t>
            </a:r>
            <a:endParaRPr lang="en-US" sz="24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4" name="Straight Arrow Connector 3"/>
          <p:cNvCxnSpPr/>
          <p:nvPr/>
        </p:nvCxnSpPr>
        <p:spPr bwMode="auto">
          <a:xfrm>
            <a:off x="1332412" y="2696138"/>
            <a:ext cx="38134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a:off x="1345475" y="2709201"/>
            <a:ext cx="457820" cy="32470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a:off x="1345475" y="2709201"/>
            <a:ext cx="457820" cy="73411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32" name="TextBox 39"/>
          <p:cNvSpPr txBox="1">
            <a:spLocks noChangeArrowheads="1"/>
          </p:cNvSpPr>
          <p:nvPr/>
        </p:nvSpPr>
        <p:spPr bwMode="auto">
          <a:xfrm flipH="1">
            <a:off x="1713901" y="3620297"/>
            <a:ext cx="433638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20000"/>
              </a:lnSpc>
              <a:spcBef>
                <a:spcPct val="0"/>
              </a:spcBef>
              <a:spcAft>
                <a:spcPct val="0"/>
              </a:spcAft>
            </a:pPr>
            <a:r>
              <a:rPr lang="vi-VN"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n-US"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ngày mưa</a:t>
            </a:r>
            <a:r>
              <a:rPr lang="vi-VN"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sz="24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không phải đi làm</a:t>
            </a:r>
            <a:endParaRPr lang="en-GB" altLang="en-US" sz="2400" dirty="0">
              <a:solidFill>
                <a:prstClr val="black">
                  <a:lumMod val="50000"/>
                  <a:lumOff val="50000"/>
                </a:prstClr>
              </a:solidFill>
              <a:latin typeface="Times New Roman" panose="02020603050405020304" pitchFamily="18" charset="0"/>
              <a:ea typeface="Microsoft YaHei" panose="020B0503020204020204" charset="-122"/>
              <a:cs typeface="Times New Roman" panose="02020603050405020304" pitchFamily="18" charset="0"/>
              <a:sym typeface="Arial" panose="020B0604020202020204" pitchFamily="34" charset="0"/>
            </a:endParaRPr>
          </a:p>
        </p:txBody>
      </p:sp>
      <p:sp>
        <p:nvSpPr>
          <p:cNvPr id="33" name="Rectangle 32"/>
          <p:cNvSpPr/>
          <p:nvPr/>
        </p:nvSpPr>
        <p:spPr>
          <a:xfrm>
            <a:off x="1620050" y="4039322"/>
            <a:ext cx="4665060" cy="430887"/>
          </a:xfrm>
          <a:prstGeom prst="rect">
            <a:avLst/>
          </a:prstGeom>
        </p:spPr>
        <p:txBody>
          <a:bodyPr wrap="none">
            <a:spAutoFit/>
          </a:bodyPr>
          <a:lstStyle/>
          <a:p>
            <a:pPr fontAlgn="base">
              <a:spcBef>
                <a:spcPct val="0"/>
              </a:spcBef>
              <a:spcAft>
                <a:spcPct val="0"/>
              </a:spcAft>
            </a:pPr>
            <a:r>
              <a:rPr lang="vi-VN" sz="22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a:t>
            </a:r>
            <a:r>
              <a:rPr lang="en-US" sz="22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đêm thừa trống canh</a:t>
            </a:r>
            <a:r>
              <a:rPr lang="vi-VN" sz="22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a:t>
            </a:r>
            <a:r>
              <a:rPr lang="en-US" sz="2200"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ngủ được nhiều</a:t>
            </a:r>
            <a:endParaRPr lang="en-US" sz="22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4" name="Rectangle 33"/>
          <p:cNvSpPr/>
          <p:nvPr/>
        </p:nvSpPr>
        <p:spPr>
          <a:xfrm>
            <a:off x="187949" y="3607875"/>
            <a:ext cx="1090363" cy="461665"/>
          </a:xfrm>
          <a:prstGeom prst="rect">
            <a:avLst/>
          </a:prstGeom>
        </p:spPr>
        <p:txBody>
          <a:bodyPr wrap="none">
            <a:spAutoFit/>
          </a:bodyPr>
          <a:lstStyle/>
          <a:p>
            <a:pPr fontAlgn="base">
              <a:spcBef>
                <a:spcPct val="0"/>
              </a:spcBef>
              <a:spcAft>
                <a:spcPct val="0"/>
              </a:spcAft>
            </a:pPr>
            <a:r>
              <a:rPr lang="en-US" sz="2400" b="1" smtClean="0">
                <a:solidFill>
                  <a:prstClr val="black"/>
                </a:solidFill>
                <a:latin typeface="Times New Roman" panose="02020603050405020304" pitchFamily="18" charset="0"/>
                <a:ea typeface="SimSun" panose="02010600030101010101" pitchFamily="2" charset="-122"/>
                <a:cs typeface="Times New Roman" panose="02020603050405020304" pitchFamily="18" charset="0"/>
              </a:rPr>
              <a:t>+ Ước:</a:t>
            </a:r>
            <a:endParaRPr lang="en-US" sz="2400"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36" name="Straight Arrow Connector 35"/>
          <p:cNvCxnSpPr/>
          <p:nvPr/>
        </p:nvCxnSpPr>
        <p:spPr bwMode="auto">
          <a:xfrm>
            <a:off x="1288867" y="3906627"/>
            <a:ext cx="381348" cy="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a:off x="1251130" y="3906990"/>
            <a:ext cx="457820" cy="32470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35" name="Cloud Callout 34"/>
          <p:cNvSpPr/>
          <p:nvPr/>
        </p:nvSpPr>
        <p:spPr>
          <a:xfrm>
            <a:off x="6201954" y="4552028"/>
            <a:ext cx="6009494" cy="2157917"/>
          </a:xfrm>
          <a:prstGeom prst="cloudCallou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smtClean="0">
                <a:solidFill>
                  <a:srgbClr val="002060"/>
                </a:solidFill>
                <a:latin typeface="Times New Roman" panose="02020603050405020304" pitchFamily="18" charset="0"/>
                <a:cs typeface="Times New Roman" panose="02020603050405020304" pitchFamily="18" charset="0"/>
              </a:rPr>
              <a:t>Qua nhân vật “chú tôi”, bài ca dao muốn nói điều gì?</a:t>
            </a:r>
            <a:endParaRPr lang="en-US" sz="2800">
              <a:solidFill>
                <a:srgbClr val="002060"/>
              </a:solidFill>
            </a:endParaRPr>
          </a:p>
        </p:txBody>
      </p:sp>
      <p:sp>
        <p:nvSpPr>
          <p:cNvPr id="5" name="Rectangle 4"/>
          <p:cNvSpPr/>
          <p:nvPr/>
        </p:nvSpPr>
        <p:spPr>
          <a:xfrm>
            <a:off x="54542" y="4527891"/>
            <a:ext cx="6096000" cy="1366528"/>
          </a:xfrm>
          <a:prstGeom prst="rect">
            <a:avLst/>
          </a:prstGeom>
        </p:spPr>
        <p:txBody>
          <a:bodyPr>
            <a:spAutoFit/>
          </a:bodyPr>
          <a:lstStyle/>
          <a:p>
            <a:pPr algn="just">
              <a:lnSpc>
                <a:spcPct val="115000"/>
              </a:lnSpc>
            </a:pPr>
            <a:r>
              <a:rPr lang="en-US" sz="2400" b="1" i="1">
                <a:latin typeface="Times New Roman" panose="02020603050405020304" pitchFamily="18" charset="0"/>
                <a:ea typeface="Calibri" panose="020F0502020204030204" pitchFamily="34" charset="0"/>
                <a:cs typeface="Times New Roman" panose="02020603050405020304" pitchFamily="18" charset="0"/>
              </a:rPr>
              <a:t>=&gt; Châm biếm nhẹ nhàng mà sâu cay hạng người hay ăn, nghiện ngập, lười lao động trong xã </a:t>
            </a:r>
            <a:r>
              <a:rPr lang="en-US" sz="2400" b="1" i="1" smtClean="0">
                <a:latin typeface="Times New Roman" panose="02020603050405020304" pitchFamily="18" charset="0"/>
                <a:ea typeface="Calibri" panose="020F0502020204030204" pitchFamily="34" charset="0"/>
                <a:cs typeface="Times New Roman" panose="02020603050405020304" pitchFamily="18" charset="0"/>
              </a:rPr>
              <a:t>hội</a:t>
            </a:r>
            <a:endParaRPr lang="en-US" sz="2400" b="1"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Cloud Callout 38"/>
          <p:cNvSpPr/>
          <p:nvPr/>
        </p:nvSpPr>
        <p:spPr>
          <a:xfrm>
            <a:off x="6278154" y="4052022"/>
            <a:ext cx="6009494" cy="2823023"/>
          </a:xfrm>
          <a:prstGeom prst="cloudCallou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smtClean="0">
                <a:solidFill>
                  <a:srgbClr val="002060"/>
                </a:solidFill>
                <a:latin typeface="Times New Roman" panose="02020603050405020304" pitchFamily="18" charset="0"/>
                <a:cs typeface="Times New Roman" panose="02020603050405020304" pitchFamily="18" charset="0"/>
              </a:rPr>
              <a:t>Để lột tả sự lười biếng, nghiện ngập của những kẻ lười lao động trong xã hội này, bài ca dao đã sử dụng nghệ thuật nào? Tác dụng của việc sử dụng nghệ thuật ấy là gì?</a:t>
            </a:r>
            <a:endParaRPr lang="en-US" sz="2400">
              <a:solidFill>
                <a:srgbClr val="002060"/>
              </a:solidFill>
            </a:endParaRPr>
          </a:p>
        </p:txBody>
      </p:sp>
      <p:sp>
        <p:nvSpPr>
          <p:cNvPr id="6" name="Rectangle 5"/>
          <p:cNvSpPr/>
          <p:nvPr/>
        </p:nvSpPr>
        <p:spPr>
          <a:xfrm>
            <a:off x="87376" y="5403577"/>
            <a:ext cx="6096000" cy="1569660"/>
          </a:xfrm>
          <a:prstGeom prst="rect">
            <a:avLst/>
          </a:prstGeom>
        </p:spPr>
        <p:txBody>
          <a:bodyPr>
            <a:spAutoFit/>
          </a:bodyPr>
          <a:lstStyle/>
          <a:p>
            <a:pPr algn="just"/>
            <a:r>
              <a:rPr lang="en-US" sz="2400" b="1" i="1" smtClean="0">
                <a:latin typeface="Times New Roman" panose="02020603050405020304" pitchFamily="18" charset="0"/>
                <a:ea typeface="Calibri" panose="020F0502020204030204" pitchFamily="34" charset="0"/>
                <a:cs typeface="Times New Roman" panose="02020603050405020304" pitchFamily="18" charset="0"/>
              </a:rPr>
              <a:t>                     bằng </a:t>
            </a:r>
            <a:r>
              <a:rPr lang="en-US" sz="2400" b="1" i="1">
                <a:latin typeface="Times New Roman" panose="02020603050405020304" pitchFamily="18" charset="0"/>
                <a:ea typeface="Calibri" panose="020F0502020204030204" pitchFamily="34" charset="0"/>
                <a:cs typeface="Times New Roman" panose="02020603050405020304" pitchFamily="18" charset="0"/>
              </a:rPr>
              <a:t>biện pháp nghệ thuật điệp từ, cách nói </a:t>
            </a:r>
            <a:r>
              <a:rPr lang="en-US" sz="2400" b="1" i="1" smtClean="0">
                <a:latin typeface="Times New Roman" panose="02020603050405020304" pitchFamily="18" charset="0"/>
                <a:ea typeface="Calibri" panose="020F0502020204030204" pitchFamily="34" charset="0"/>
                <a:cs typeface="Times New Roman" panose="02020603050405020304" pitchFamily="18" charset="0"/>
              </a:rPr>
              <a:t>ngược, phóng đại và xây dựng hình ảnh tương phản. Qua đó khẳng định, đề cao giá trị người lao động.</a:t>
            </a:r>
            <a:endParaRPr lang="en-US" sz="24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11"/>
                                        </p:tgtEl>
                                        <p:attrNameLst>
                                          <p:attrName>ppt_w</p:attrName>
                                        </p:attrNameLst>
                                      </p:cBhvr>
                                      <p:tavLst>
                                        <p:tav tm="0">
                                          <p:val>
                                            <p:strVal val="ppt_w"/>
                                          </p:val>
                                        </p:tav>
                                        <p:tav tm="100000">
                                          <p:val>
                                            <p:fltVal val="0"/>
                                          </p:val>
                                        </p:tav>
                                      </p:tavLst>
                                    </p:anim>
                                    <p:anim calcmode="lin" valueType="num">
                                      <p:cBhvr>
                                        <p:cTn id="15" dur="1000"/>
                                        <p:tgtEl>
                                          <p:spTgt spid="11"/>
                                        </p:tgtEl>
                                        <p:attrNameLst>
                                          <p:attrName>ppt_h</p:attrName>
                                        </p:attrNameLst>
                                      </p:cBhvr>
                                      <p:tavLst>
                                        <p:tav tm="0">
                                          <p:val>
                                            <p:strVal val="ppt_h"/>
                                          </p:val>
                                        </p:tav>
                                        <p:tav tm="100000">
                                          <p:val>
                                            <p:fltVal val="0"/>
                                          </p:val>
                                        </p:tav>
                                      </p:tavLst>
                                    </p:anim>
                                    <p:anim calcmode="lin" valueType="num">
                                      <p:cBhvr>
                                        <p:cTn id="16" dur="1000"/>
                                        <p:tgtEl>
                                          <p:spTgt spid="11"/>
                                        </p:tgtEl>
                                        <p:attrNameLst>
                                          <p:attrName>style.rotation</p:attrName>
                                        </p:attrNameLst>
                                      </p:cBhvr>
                                      <p:tavLst>
                                        <p:tav tm="0">
                                          <p:val>
                                            <p:fltVal val="0"/>
                                          </p:val>
                                        </p:tav>
                                        <p:tav tm="100000">
                                          <p:val>
                                            <p:fltVal val="90"/>
                                          </p:val>
                                        </p:tav>
                                      </p:tavLst>
                                    </p:anim>
                                    <p:animEffect transition="out" filter="fade">
                                      <p:cBhvr>
                                        <p:cTn id="17" dur="1000"/>
                                        <p:tgtEl>
                                          <p:spTgt spid="11"/>
                                        </p:tgtEl>
                                      </p:cBhvr>
                                    </p:animEffect>
                                    <p:set>
                                      <p:cBhvr>
                                        <p:cTn id="18" dur="1" fill="hold">
                                          <p:stCondLst>
                                            <p:cond delay="9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xit" presetSubtype="0" fill="hold" grpId="1" nodeType="clickEffect">
                                  <p:stCondLst>
                                    <p:cond delay="0"/>
                                  </p:stCondLst>
                                  <p:childTnLst>
                                    <p:anim calcmode="lin" valueType="num">
                                      <p:cBhvr>
                                        <p:cTn id="39" dur="1000"/>
                                        <p:tgtEl>
                                          <p:spTgt spid="13"/>
                                        </p:tgtEl>
                                        <p:attrNameLst>
                                          <p:attrName>ppt_w</p:attrName>
                                        </p:attrNameLst>
                                      </p:cBhvr>
                                      <p:tavLst>
                                        <p:tav tm="0">
                                          <p:val>
                                            <p:strVal val="ppt_w"/>
                                          </p:val>
                                        </p:tav>
                                        <p:tav tm="100000">
                                          <p:val>
                                            <p:fltVal val="0"/>
                                          </p:val>
                                        </p:tav>
                                      </p:tavLst>
                                    </p:anim>
                                    <p:anim calcmode="lin" valueType="num">
                                      <p:cBhvr>
                                        <p:cTn id="40" dur="1000"/>
                                        <p:tgtEl>
                                          <p:spTgt spid="13"/>
                                        </p:tgtEl>
                                        <p:attrNameLst>
                                          <p:attrName>ppt_h</p:attrName>
                                        </p:attrNameLst>
                                      </p:cBhvr>
                                      <p:tavLst>
                                        <p:tav tm="0">
                                          <p:val>
                                            <p:strVal val="ppt_h"/>
                                          </p:val>
                                        </p:tav>
                                        <p:tav tm="100000">
                                          <p:val>
                                            <p:fltVal val="0"/>
                                          </p:val>
                                        </p:tav>
                                      </p:tavLst>
                                    </p:anim>
                                    <p:anim calcmode="lin" valueType="num">
                                      <p:cBhvr>
                                        <p:cTn id="41" dur="1000"/>
                                        <p:tgtEl>
                                          <p:spTgt spid="13"/>
                                        </p:tgtEl>
                                        <p:attrNameLst>
                                          <p:attrName>style.rotation</p:attrName>
                                        </p:attrNameLst>
                                      </p:cBhvr>
                                      <p:tavLst>
                                        <p:tav tm="0">
                                          <p:val>
                                            <p:fltVal val="0"/>
                                          </p:val>
                                        </p:tav>
                                        <p:tav tm="100000">
                                          <p:val>
                                            <p:fltVal val="90"/>
                                          </p:val>
                                        </p:tav>
                                      </p:tavLst>
                                    </p:anim>
                                    <p:animEffect transition="out" filter="fade">
                                      <p:cBhvr>
                                        <p:cTn id="42" dur="1000"/>
                                        <p:tgtEl>
                                          <p:spTgt spid="13"/>
                                        </p:tgtEl>
                                      </p:cBhvr>
                                    </p:animEffect>
                                    <p:set>
                                      <p:cBhvr>
                                        <p:cTn id="43" dur="1" fill="hold">
                                          <p:stCondLst>
                                            <p:cond delay="9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grpId="1" nodeType="clickEffect">
                                  <p:stCondLst>
                                    <p:cond delay="0"/>
                                  </p:stCondLst>
                                  <p:childTnLst>
                                    <p:anim calcmode="lin" valueType="num">
                                      <p:cBhvr>
                                        <p:cTn id="54" dur="1000"/>
                                        <p:tgtEl>
                                          <p:spTgt spid="15"/>
                                        </p:tgtEl>
                                        <p:attrNameLst>
                                          <p:attrName>ppt_w</p:attrName>
                                        </p:attrNameLst>
                                      </p:cBhvr>
                                      <p:tavLst>
                                        <p:tav tm="0">
                                          <p:val>
                                            <p:strVal val="ppt_w"/>
                                          </p:val>
                                        </p:tav>
                                        <p:tav tm="100000">
                                          <p:val>
                                            <p:fltVal val="0"/>
                                          </p:val>
                                        </p:tav>
                                      </p:tavLst>
                                    </p:anim>
                                    <p:anim calcmode="lin" valueType="num">
                                      <p:cBhvr>
                                        <p:cTn id="55" dur="1000"/>
                                        <p:tgtEl>
                                          <p:spTgt spid="15"/>
                                        </p:tgtEl>
                                        <p:attrNameLst>
                                          <p:attrName>ppt_h</p:attrName>
                                        </p:attrNameLst>
                                      </p:cBhvr>
                                      <p:tavLst>
                                        <p:tav tm="0">
                                          <p:val>
                                            <p:strVal val="ppt_h"/>
                                          </p:val>
                                        </p:tav>
                                        <p:tav tm="100000">
                                          <p:val>
                                            <p:fltVal val="0"/>
                                          </p:val>
                                        </p:tav>
                                      </p:tavLst>
                                    </p:anim>
                                    <p:anim calcmode="lin" valueType="num">
                                      <p:cBhvr>
                                        <p:cTn id="56" dur="1000"/>
                                        <p:tgtEl>
                                          <p:spTgt spid="15"/>
                                        </p:tgtEl>
                                        <p:attrNameLst>
                                          <p:attrName>style.rotation</p:attrName>
                                        </p:attrNameLst>
                                      </p:cBhvr>
                                      <p:tavLst>
                                        <p:tav tm="0">
                                          <p:val>
                                            <p:fltVal val="0"/>
                                          </p:val>
                                        </p:tav>
                                        <p:tav tm="100000">
                                          <p:val>
                                            <p:fltVal val="90"/>
                                          </p:val>
                                        </p:tav>
                                      </p:tavLst>
                                    </p:anim>
                                    <p:animEffect transition="out" filter="fade">
                                      <p:cBhvr>
                                        <p:cTn id="57" dur="1000"/>
                                        <p:tgtEl>
                                          <p:spTgt spid="15"/>
                                        </p:tgtEl>
                                      </p:cBhvr>
                                    </p:animEffect>
                                    <p:set>
                                      <p:cBhvr>
                                        <p:cTn id="58" dur="1" fill="hold">
                                          <p:stCondLst>
                                            <p:cond delay="999"/>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1" presetClass="exit" presetSubtype="0" fill="hold" grpId="1" nodeType="clickEffect">
                                  <p:stCondLst>
                                    <p:cond delay="0"/>
                                  </p:stCondLst>
                                  <p:childTnLst>
                                    <p:anim calcmode="lin" valueType="num">
                                      <p:cBhvr>
                                        <p:cTn id="69" dur="1000"/>
                                        <p:tgtEl>
                                          <p:spTgt spid="22"/>
                                        </p:tgtEl>
                                        <p:attrNameLst>
                                          <p:attrName>ppt_w</p:attrName>
                                        </p:attrNameLst>
                                      </p:cBhvr>
                                      <p:tavLst>
                                        <p:tav tm="0">
                                          <p:val>
                                            <p:strVal val="ppt_w"/>
                                          </p:val>
                                        </p:tav>
                                        <p:tav tm="100000">
                                          <p:val>
                                            <p:fltVal val="0"/>
                                          </p:val>
                                        </p:tav>
                                      </p:tavLst>
                                    </p:anim>
                                    <p:anim calcmode="lin" valueType="num">
                                      <p:cBhvr>
                                        <p:cTn id="70" dur="1000"/>
                                        <p:tgtEl>
                                          <p:spTgt spid="22"/>
                                        </p:tgtEl>
                                        <p:attrNameLst>
                                          <p:attrName>ppt_h</p:attrName>
                                        </p:attrNameLst>
                                      </p:cBhvr>
                                      <p:tavLst>
                                        <p:tav tm="0">
                                          <p:val>
                                            <p:strVal val="ppt_h"/>
                                          </p:val>
                                        </p:tav>
                                        <p:tav tm="100000">
                                          <p:val>
                                            <p:fltVal val="0"/>
                                          </p:val>
                                        </p:tav>
                                      </p:tavLst>
                                    </p:anim>
                                    <p:anim calcmode="lin" valueType="num">
                                      <p:cBhvr>
                                        <p:cTn id="71" dur="1000"/>
                                        <p:tgtEl>
                                          <p:spTgt spid="22"/>
                                        </p:tgtEl>
                                        <p:attrNameLst>
                                          <p:attrName>style.rotation</p:attrName>
                                        </p:attrNameLst>
                                      </p:cBhvr>
                                      <p:tavLst>
                                        <p:tav tm="0">
                                          <p:val>
                                            <p:fltVal val="0"/>
                                          </p:val>
                                        </p:tav>
                                        <p:tav tm="100000">
                                          <p:val>
                                            <p:fltVal val="90"/>
                                          </p:val>
                                        </p:tav>
                                      </p:tavLst>
                                    </p:anim>
                                    <p:animEffect transition="out" filter="fade">
                                      <p:cBhvr>
                                        <p:cTn id="72" dur="1000"/>
                                        <p:tgtEl>
                                          <p:spTgt spid="22"/>
                                        </p:tgtEl>
                                      </p:cBhvr>
                                    </p:animEffect>
                                    <p:set>
                                      <p:cBhvr>
                                        <p:cTn id="73" dur="1" fill="hold">
                                          <p:stCondLst>
                                            <p:cond delay="999"/>
                                          </p:stCondLst>
                                        </p:cTn>
                                        <p:tgtEl>
                                          <p:spTgt spid="2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fade">
                                      <p:cBhvr>
                                        <p:cTn id="78" dur="1000"/>
                                        <p:tgtEl>
                                          <p:spTgt spid="17">
                                            <p:txEl>
                                              <p:pRg st="0" end="0"/>
                                            </p:txEl>
                                          </p:spTgt>
                                        </p:tgtEl>
                                      </p:cBhvr>
                                    </p:animEffect>
                                    <p:anim calcmode="lin" valueType="num">
                                      <p:cBhvr>
                                        <p:cTn id="7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17">
                                            <p:txEl>
                                              <p:pRg st="1" end="1"/>
                                            </p:txEl>
                                          </p:spTgt>
                                        </p:tgtEl>
                                        <p:attrNameLst>
                                          <p:attrName>style.visibility</p:attrName>
                                        </p:attrNameLst>
                                      </p:cBhvr>
                                      <p:to>
                                        <p:strVal val="visible"/>
                                      </p:to>
                                    </p:set>
                                    <p:animEffect transition="in" filter="wipe(left)">
                                      <p:cBhvr>
                                        <p:cTn id="84" dur="500"/>
                                        <p:tgtEl>
                                          <p:spTgt spid="17">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49" presetClass="exit" presetSubtype="0" accel="100000" fill="hold" grpId="0" nodeType="clickEffect">
                                  <p:stCondLst>
                                    <p:cond delay="0"/>
                                  </p:stCondLst>
                                  <p:childTnLst>
                                    <p:anim calcmode="lin" valueType="num">
                                      <p:cBhvr>
                                        <p:cTn id="88" dur="500"/>
                                        <p:tgtEl>
                                          <p:spTgt spid="17">
                                            <p:txEl>
                                              <p:pRg st="0" end="0"/>
                                            </p:txEl>
                                          </p:spTgt>
                                        </p:tgtEl>
                                        <p:attrNameLst>
                                          <p:attrName>ppt_w</p:attrName>
                                        </p:attrNameLst>
                                      </p:cBhvr>
                                      <p:tavLst>
                                        <p:tav tm="0">
                                          <p:val>
                                            <p:strVal val="ppt_w"/>
                                          </p:val>
                                        </p:tav>
                                        <p:tav tm="100000">
                                          <p:val>
                                            <p:fltVal val="0"/>
                                          </p:val>
                                        </p:tav>
                                      </p:tavLst>
                                    </p:anim>
                                    <p:anim calcmode="lin" valueType="num">
                                      <p:cBhvr>
                                        <p:cTn id="89" dur="500"/>
                                        <p:tgtEl>
                                          <p:spTgt spid="17">
                                            <p:txEl>
                                              <p:pRg st="0" end="0"/>
                                            </p:txEl>
                                          </p:spTgt>
                                        </p:tgtEl>
                                        <p:attrNameLst>
                                          <p:attrName>ppt_h</p:attrName>
                                        </p:attrNameLst>
                                      </p:cBhvr>
                                      <p:tavLst>
                                        <p:tav tm="0">
                                          <p:val>
                                            <p:strVal val="ppt_h"/>
                                          </p:val>
                                        </p:tav>
                                        <p:tav tm="100000">
                                          <p:val>
                                            <p:fltVal val="0"/>
                                          </p:val>
                                        </p:tav>
                                      </p:tavLst>
                                    </p:anim>
                                    <p:anim calcmode="lin" valueType="num">
                                      <p:cBhvr>
                                        <p:cTn id="90" dur="500"/>
                                        <p:tgtEl>
                                          <p:spTgt spid="17">
                                            <p:txEl>
                                              <p:pRg st="0" end="0"/>
                                            </p:txEl>
                                          </p:spTgt>
                                        </p:tgtEl>
                                        <p:attrNameLst>
                                          <p:attrName>style.rotation</p:attrName>
                                        </p:attrNameLst>
                                      </p:cBhvr>
                                      <p:tavLst>
                                        <p:tav tm="0">
                                          <p:val>
                                            <p:fltVal val="0"/>
                                          </p:val>
                                        </p:tav>
                                        <p:tav tm="100000">
                                          <p:val>
                                            <p:fltVal val="360"/>
                                          </p:val>
                                        </p:tav>
                                      </p:tavLst>
                                    </p:anim>
                                    <p:animEffect transition="out" filter="fade">
                                      <p:cBhvr>
                                        <p:cTn id="91" dur="500"/>
                                        <p:tgtEl>
                                          <p:spTgt spid="17">
                                            <p:txEl>
                                              <p:pRg st="0" end="0"/>
                                            </p:txEl>
                                          </p:spTgt>
                                        </p:tgtEl>
                                      </p:cBhvr>
                                    </p:animEffect>
                                    <p:set>
                                      <p:cBhvr>
                                        <p:cTn id="92" dur="1" fill="hold">
                                          <p:stCondLst>
                                            <p:cond delay="499"/>
                                          </p:stCondLst>
                                        </p:cTn>
                                        <p:tgtEl>
                                          <p:spTgt spid="17">
                                            <p:txEl>
                                              <p:pRg st="0" end="0"/>
                                            </p:txEl>
                                          </p:spTgt>
                                        </p:tgtEl>
                                        <p:attrNameLst>
                                          <p:attrName>style.visibility</p:attrName>
                                        </p:attrNameLst>
                                      </p:cBhvr>
                                      <p:to>
                                        <p:strVal val="hidden"/>
                                      </p:to>
                                    </p:set>
                                  </p:childTnLst>
                                </p:cTn>
                              </p:par>
                              <p:par>
                                <p:cTn id="93" presetID="49" presetClass="exit" presetSubtype="0" accel="100000" fill="hold" grpId="0" nodeType="withEffect">
                                  <p:stCondLst>
                                    <p:cond delay="0"/>
                                  </p:stCondLst>
                                  <p:childTnLst>
                                    <p:anim calcmode="lin" valueType="num">
                                      <p:cBhvr>
                                        <p:cTn id="94" dur="500"/>
                                        <p:tgtEl>
                                          <p:spTgt spid="17">
                                            <p:txEl>
                                              <p:pRg st="1" end="1"/>
                                            </p:txEl>
                                          </p:spTgt>
                                        </p:tgtEl>
                                        <p:attrNameLst>
                                          <p:attrName>ppt_w</p:attrName>
                                        </p:attrNameLst>
                                      </p:cBhvr>
                                      <p:tavLst>
                                        <p:tav tm="0">
                                          <p:val>
                                            <p:strVal val="ppt_w"/>
                                          </p:val>
                                        </p:tav>
                                        <p:tav tm="100000">
                                          <p:val>
                                            <p:fltVal val="0"/>
                                          </p:val>
                                        </p:tav>
                                      </p:tavLst>
                                    </p:anim>
                                    <p:anim calcmode="lin" valueType="num">
                                      <p:cBhvr>
                                        <p:cTn id="95" dur="500"/>
                                        <p:tgtEl>
                                          <p:spTgt spid="17">
                                            <p:txEl>
                                              <p:pRg st="1" end="1"/>
                                            </p:txEl>
                                          </p:spTgt>
                                        </p:tgtEl>
                                        <p:attrNameLst>
                                          <p:attrName>ppt_h</p:attrName>
                                        </p:attrNameLst>
                                      </p:cBhvr>
                                      <p:tavLst>
                                        <p:tav tm="0">
                                          <p:val>
                                            <p:strVal val="ppt_h"/>
                                          </p:val>
                                        </p:tav>
                                        <p:tav tm="100000">
                                          <p:val>
                                            <p:fltVal val="0"/>
                                          </p:val>
                                        </p:tav>
                                      </p:tavLst>
                                    </p:anim>
                                    <p:anim calcmode="lin" valueType="num">
                                      <p:cBhvr>
                                        <p:cTn id="96" dur="500"/>
                                        <p:tgtEl>
                                          <p:spTgt spid="17">
                                            <p:txEl>
                                              <p:pRg st="1" end="1"/>
                                            </p:txEl>
                                          </p:spTgt>
                                        </p:tgtEl>
                                        <p:attrNameLst>
                                          <p:attrName>style.rotation</p:attrName>
                                        </p:attrNameLst>
                                      </p:cBhvr>
                                      <p:tavLst>
                                        <p:tav tm="0">
                                          <p:val>
                                            <p:fltVal val="0"/>
                                          </p:val>
                                        </p:tav>
                                        <p:tav tm="100000">
                                          <p:val>
                                            <p:fltVal val="360"/>
                                          </p:val>
                                        </p:tav>
                                      </p:tavLst>
                                    </p:anim>
                                    <p:animEffect transition="out" filter="fade">
                                      <p:cBhvr>
                                        <p:cTn id="97" dur="500"/>
                                        <p:tgtEl>
                                          <p:spTgt spid="17">
                                            <p:txEl>
                                              <p:pRg st="1" end="1"/>
                                            </p:txEl>
                                          </p:spTgt>
                                        </p:tgtEl>
                                      </p:cBhvr>
                                    </p:animEffect>
                                    <p:set>
                                      <p:cBhvr>
                                        <p:cTn id="98" dur="1" fill="hold">
                                          <p:stCondLst>
                                            <p:cond delay="499"/>
                                          </p:stCondLst>
                                        </p:cTn>
                                        <p:tgtEl>
                                          <p:spTgt spid="17">
                                            <p:txEl>
                                              <p:pRg st="1" end="1"/>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down)">
                                      <p:cBhvr>
                                        <p:cTn id="110" dur="500"/>
                                        <p:tgtEl>
                                          <p:spTgt spid="2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down)">
                                      <p:cBhvr>
                                        <p:cTn id="115" dur="500"/>
                                        <p:tgtEl>
                                          <p:spTgt spid="2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4"/>
                                        </p:tgtEl>
                                        <p:attrNameLst>
                                          <p:attrName>style.visibility</p:attrName>
                                        </p:attrNameLst>
                                      </p:cBhvr>
                                      <p:to>
                                        <p:strVal val="visible"/>
                                      </p:to>
                                    </p:set>
                                    <p:animEffect transition="in" filter="wipe(left)">
                                      <p:cBhvr>
                                        <p:cTn id="120" dur="500"/>
                                        <p:tgtEl>
                                          <p:spTgt spid="4"/>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barn(inVertical)">
                                      <p:cBhvr>
                                        <p:cTn id="125" dur="500"/>
                                        <p:tgtEl>
                                          <p:spTgt spid="25"/>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wipe(left)">
                                      <p:cBhvr>
                                        <p:cTn id="130" dur="500"/>
                                        <p:tgtEl>
                                          <p:spTgt spid="30"/>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wipe(down)">
                                      <p:cBhvr>
                                        <p:cTn id="135" dur="500"/>
                                        <p:tgtEl>
                                          <p:spTgt spid="26"/>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wipe(left)">
                                      <p:cBhvr>
                                        <p:cTn id="140" dur="500"/>
                                        <p:tgtEl>
                                          <p:spTgt spid="31"/>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29"/>
                                        </p:tgtEl>
                                        <p:attrNameLst>
                                          <p:attrName>style.visibility</p:attrName>
                                        </p:attrNameLst>
                                      </p:cBhvr>
                                      <p:to>
                                        <p:strVal val="visible"/>
                                      </p:to>
                                    </p:set>
                                    <p:animEffect transition="in" filter="wipe(down)">
                                      <p:cBhvr>
                                        <p:cTn id="145" dur="500"/>
                                        <p:tgtEl>
                                          <p:spTgt spid="29"/>
                                        </p:tgtEl>
                                      </p:cBhvr>
                                    </p:animEffect>
                                  </p:childTnLst>
                                </p:cTn>
                              </p:par>
                            </p:childTnLst>
                          </p:cTn>
                        </p:par>
                      </p:childTnLst>
                    </p:cTn>
                  </p:par>
                  <p:par>
                    <p:cTn id="146" fill="hold">
                      <p:stCondLst>
                        <p:cond delay="indefinite"/>
                      </p:stCondLst>
                      <p:childTnLst>
                        <p:par>
                          <p:cTn id="147" fill="hold">
                            <p:stCondLst>
                              <p:cond delay="0"/>
                            </p:stCondLst>
                            <p:childTnLst>
                              <p:par>
                                <p:cTn id="148" presetID="31" presetClass="exit" presetSubtype="0" fill="hold" grpId="1" nodeType="clickEffect">
                                  <p:stCondLst>
                                    <p:cond delay="0"/>
                                  </p:stCondLst>
                                  <p:childTnLst>
                                    <p:anim calcmode="lin" valueType="num">
                                      <p:cBhvr>
                                        <p:cTn id="149" dur="1000"/>
                                        <p:tgtEl>
                                          <p:spTgt spid="23"/>
                                        </p:tgtEl>
                                        <p:attrNameLst>
                                          <p:attrName>ppt_w</p:attrName>
                                        </p:attrNameLst>
                                      </p:cBhvr>
                                      <p:tavLst>
                                        <p:tav tm="0">
                                          <p:val>
                                            <p:strVal val="ppt_w"/>
                                          </p:val>
                                        </p:tav>
                                        <p:tav tm="100000">
                                          <p:val>
                                            <p:fltVal val="0"/>
                                          </p:val>
                                        </p:tav>
                                      </p:tavLst>
                                    </p:anim>
                                    <p:anim calcmode="lin" valueType="num">
                                      <p:cBhvr>
                                        <p:cTn id="150" dur="1000"/>
                                        <p:tgtEl>
                                          <p:spTgt spid="23"/>
                                        </p:tgtEl>
                                        <p:attrNameLst>
                                          <p:attrName>ppt_h</p:attrName>
                                        </p:attrNameLst>
                                      </p:cBhvr>
                                      <p:tavLst>
                                        <p:tav tm="0">
                                          <p:val>
                                            <p:strVal val="ppt_h"/>
                                          </p:val>
                                        </p:tav>
                                        <p:tav tm="100000">
                                          <p:val>
                                            <p:fltVal val="0"/>
                                          </p:val>
                                        </p:tav>
                                      </p:tavLst>
                                    </p:anim>
                                    <p:anim calcmode="lin" valueType="num">
                                      <p:cBhvr>
                                        <p:cTn id="151" dur="1000"/>
                                        <p:tgtEl>
                                          <p:spTgt spid="23"/>
                                        </p:tgtEl>
                                        <p:attrNameLst>
                                          <p:attrName>style.rotation</p:attrName>
                                        </p:attrNameLst>
                                      </p:cBhvr>
                                      <p:tavLst>
                                        <p:tav tm="0">
                                          <p:val>
                                            <p:fltVal val="0"/>
                                          </p:val>
                                        </p:tav>
                                        <p:tav tm="100000">
                                          <p:val>
                                            <p:fltVal val="90"/>
                                          </p:val>
                                        </p:tav>
                                      </p:tavLst>
                                    </p:anim>
                                    <p:animEffect transition="out" filter="fade">
                                      <p:cBhvr>
                                        <p:cTn id="152" dur="1000"/>
                                        <p:tgtEl>
                                          <p:spTgt spid="23"/>
                                        </p:tgtEl>
                                      </p:cBhvr>
                                    </p:animEffect>
                                    <p:set>
                                      <p:cBhvr>
                                        <p:cTn id="153" dur="1" fill="hold">
                                          <p:stCondLst>
                                            <p:cond delay="999"/>
                                          </p:stCondLst>
                                        </p:cTn>
                                        <p:tgtEl>
                                          <p:spTgt spid="23"/>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grpId="0" nodeType="clickEffect">
                                  <p:stCondLst>
                                    <p:cond delay="0"/>
                                  </p:stCondLst>
                                  <p:childTnLst>
                                    <p:set>
                                      <p:cBhvr>
                                        <p:cTn id="157" dur="1" fill="hold">
                                          <p:stCondLst>
                                            <p:cond delay="0"/>
                                          </p:stCondLst>
                                        </p:cTn>
                                        <p:tgtEl>
                                          <p:spTgt spid="34"/>
                                        </p:tgtEl>
                                        <p:attrNameLst>
                                          <p:attrName>style.visibility</p:attrName>
                                        </p:attrNameLst>
                                      </p:cBhvr>
                                      <p:to>
                                        <p:strVal val="visible"/>
                                      </p:to>
                                    </p:set>
                                    <p:animEffect transition="in" filter="wipe(down)">
                                      <p:cBhvr>
                                        <p:cTn id="158" dur="500"/>
                                        <p:tgtEl>
                                          <p:spTgt spid="34"/>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nodeType="clickEffect">
                                  <p:stCondLst>
                                    <p:cond delay="0"/>
                                  </p:stCondLst>
                                  <p:childTnLst>
                                    <p:set>
                                      <p:cBhvr>
                                        <p:cTn id="162" dur="1" fill="hold">
                                          <p:stCondLst>
                                            <p:cond delay="0"/>
                                          </p:stCondLst>
                                        </p:cTn>
                                        <p:tgtEl>
                                          <p:spTgt spid="36"/>
                                        </p:tgtEl>
                                        <p:attrNameLst>
                                          <p:attrName>style.visibility</p:attrName>
                                        </p:attrNameLst>
                                      </p:cBhvr>
                                      <p:to>
                                        <p:strVal val="visible"/>
                                      </p:to>
                                    </p:set>
                                    <p:animEffect transition="in" filter="wipe(left)">
                                      <p:cBhvr>
                                        <p:cTn id="163" dur="500"/>
                                        <p:tgtEl>
                                          <p:spTgt spid="36"/>
                                        </p:tgtEl>
                                      </p:cBhvr>
                                    </p:animEffect>
                                  </p:childTnLst>
                                </p:cTn>
                              </p:par>
                            </p:childTnLst>
                          </p:cTn>
                        </p:par>
                      </p:childTnLst>
                    </p:cTn>
                  </p:par>
                  <p:par>
                    <p:cTn id="164" fill="hold">
                      <p:stCondLst>
                        <p:cond delay="indefinite"/>
                      </p:stCondLst>
                      <p:childTnLst>
                        <p:par>
                          <p:cTn id="165" fill="hold">
                            <p:stCondLst>
                              <p:cond delay="0"/>
                            </p:stCondLst>
                            <p:childTnLst>
                              <p:par>
                                <p:cTn id="166" presetID="16" presetClass="entr" presetSubtype="21" fill="hold" grpId="0" nodeType="clickEffect">
                                  <p:stCondLst>
                                    <p:cond delay="0"/>
                                  </p:stCondLst>
                                  <p:childTnLst>
                                    <p:set>
                                      <p:cBhvr>
                                        <p:cTn id="167" dur="1" fill="hold">
                                          <p:stCondLst>
                                            <p:cond delay="0"/>
                                          </p:stCondLst>
                                        </p:cTn>
                                        <p:tgtEl>
                                          <p:spTgt spid="32"/>
                                        </p:tgtEl>
                                        <p:attrNameLst>
                                          <p:attrName>style.visibility</p:attrName>
                                        </p:attrNameLst>
                                      </p:cBhvr>
                                      <p:to>
                                        <p:strVal val="visible"/>
                                      </p:to>
                                    </p:set>
                                    <p:animEffect transition="in" filter="barn(inVertical)">
                                      <p:cBhvr>
                                        <p:cTn id="168" dur="500"/>
                                        <p:tgtEl>
                                          <p:spTgt spid="32"/>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nodeType="clickEffect">
                                  <p:stCondLst>
                                    <p:cond delay="0"/>
                                  </p:stCondLst>
                                  <p:childTnLst>
                                    <p:set>
                                      <p:cBhvr>
                                        <p:cTn id="172" dur="1" fill="hold">
                                          <p:stCondLst>
                                            <p:cond delay="0"/>
                                          </p:stCondLst>
                                        </p:cTn>
                                        <p:tgtEl>
                                          <p:spTgt spid="37"/>
                                        </p:tgtEl>
                                        <p:attrNameLst>
                                          <p:attrName>style.visibility</p:attrName>
                                        </p:attrNameLst>
                                      </p:cBhvr>
                                      <p:to>
                                        <p:strVal val="visible"/>
                                      </p:to>
                                    </p:set>
                                    <p:animEffect transition="in" filter="wipe(left)">
                                      <p:cBhvr>
                                        <p:cTn id="173" dur="500"/>
                                        <p:tgtEl>
                                          <p:spTgt spid="37"/>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grpId="0" nodeType="clickEffect">
                                  <p:stCondLst>
                                    <p:cond delay="0"/>
                                  </p:stCondLst>
                                  <p:childTnLst>
                                    <p:set>
                                      <p:cBhvr>
                                        <p:cTn id="177" dur="1" fill="hold">
                                          <p:stCondLst>
                                            <p:cond delay="0"/>
                                          </p:stCondLst>
                                        </p:cTn>
                                        <p:tgtEl>
                                          <p:spTgt spid="33"/>
                                        </p:tgtEl>
                                        <p:attrNameLst>
                                          <p:attrName>style.visibility</p:attrName>
                                        </p:attrNameLst>
                                      </p:cBhvr>
                                      <p:to>
                                        <p:strVal val="visible"/>
                                      </p:to>
                                    </p:set>
                                    <p:animEffect transition="in" filter="wipe(down)">
                                      <p:cBhvr>
                                        <p:cTn id="178" dur="500"/>
                                        <p:tgtEl>
                                          <p:spTgt spid="33"/>
                                        </p:tgtEl>
                                      </p:cBhvr>
                                    </p:animEffect>
                                  </p:childTnLst>
                                </p:cTn>
                              </p:par>
                            </p:childTnLst>
                          </p:cTn>
                        </p:par>
                      </p:childTnLst>
                    </p:cTn>
                  </p:par>
                  <p:par>
                    <p:cTn id="179" fill="hold">
                      <p:stCondLst>
                        <p:cond delay="indefinite"/>
                      </p:stCondLst>
                      <p:childTnLst>
                        <p:par>
                          <p:cTn id="180" fill="hold">
                            <p:stCondLst>
                              <p:cond delay="0"/>
                            </p:stCondLst>
                            <p:childTnLst>
                              <p:par>
                                <p:cTn id="181" presetID="42" presetClass="entr" presetSubtype="0" fill="hold" grpId="0" nodeType="clickEffect">
                                  <p:stCondLst>
                                    <p:cond delay="0"/>
                                  </p:stCondLst>
                                  <p:childTnLst>
                                    <p:set>
                                      <p:cBhvr>
                                        <p:cTn id="182" dur="1" fill="hold">
                                          <p:stCondLst>
                                            <p:cond delay="0"/>
                                          </p:stCondLst>
                                        </p:cTn>
                                        <p:tgtEl>
                                          <p:spTgt spid="35"/>
                                        </p:tgtEl>
                                        <p:attrNameLst>
                                          <p:attrName>style.visibility</p:attrName>
                                        </p:attrNameLst>
                                      </p:cBhvr>
                                      <p:to>
                                        <p:strVal val="visible"/>
                                      </p:to>
                                    </p:set>
                                    <p:animEffect transition="in" filter="fade">
                                      <p:cBhvr>
                                        <p:cTn id="183" dur="1000"/>
                                        <p:tgtEl>
                                          <p:spTgt spid="35"/>
                                        </p:tgtEl>
                                      </p:cBhvr>
                                    </p:animEffect>
                                    <p:anim calcmode="lin" valueType="num">
                                      <p:cBhvr>
                                        <p:cTn id="184" dur="1000" fill="hold"/>
                                        <p:tgtEl>
                                          <p:spTgt spid="35"/>
                                        </p:tgtEl>
                                        <p:attrNameLst>
                                          <p:attrName>ppt_x</p:attrName>
                                        </p:attrNameLst>
                                      </p:cBhvr>
                                      <p:tavLst>
                                        <p:tav tm="0">
                                          <p:val>
                                            <p:strVal val="#ppt_x"/>
                                          </p:val>
                                        </p:tav>
                                        <p:tav tm="100000">
                                          <p:val>
                                            <p:strVal val="#ppt_x"/>
                                          </p:val>
                                        </p:tav>
                                      </p:tavLst>
                                    </p:anim>
                                    <p:anim calcmode="lin" valueType="num">
                                      <p:cBhvr>
                                        <p:cTn id="18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31" presetClass="exit" presetSubtype="0" fill="hold" grpId="1" nodeType="clickEffect">
                                  <p:stCondLst>
                                    <p:cond delay="0"/>
                                  </p:stCondLst>
                                  <p:childTnLst>
                                    <p:anim calcmode="lin" valueType="num">
                                      <p:cBhvr>
                                        <p:cTn id="189" dur="1000"/>
                                        <p:tgtEl>
                                          <p:spTgt spid="35"/>
                                        </p:tgtEl>
                                        <p:attrNameLst>
                                          <p:attrName>ppt_w</p:attrName>
                                        </p:attrNameLst>
                                      </p:cBhvr>
                                      <p:tavLst>
                                        <p:tav tm="0">
                                          <p:val>
                                            <p:strVal val="ppt_w"/>
                                          </p:val>
                                        </p:tav>
                                        <p:tav tm="100000">
                                          <p:val>
                                            <p:fltVal val="0"/>
                                          </p:val>
                                        </p:tav>
                                      </p:tavLst>
                                    </p:anim>
                                    <p:anim calcmode="lin" valueType="num">
                                      <p:cBhvr>
                                        <p:cTn id="190" dur="1000"/>
                                        <p:tgtEl>
                                          <p:spTgt spid="35"/>
                                        </p:tgtEl>
                                        <p:attrNameLst>
                                          <p:attrName>ppt_h</p:attrName>
                                        </p:attrNameLst>
                                      </p:cBhvr>
                                      <p:tavLst>
                                        <p:tav tm="0">
                                          <p:val>
                                            <p:strVal val="ppt_h"/>
                                          </p:val>
                                        </p:tav>
                                        <p:tav tm="100000">
                                          <p:val>
                                            <p:fltVal val="0"/>
                                          </p:val>
                                        </p:tav>
                                      </p:tavLst>
                                    </p:anim>
                                    <p:anim calcmode="lin" valueType="num">
                                      <p:cBhvr>
                                        <p:cTn id="191" dur="1000"/>
                                        <p:tgtEl>
                                          <p:spTgt spid="35"/>
                                        </p:tgtEl>
                                        <p:attrNameLst>
                                          <p:attrName>style.rotation</p:attrName>
                                        </p:attrNameLst>
                                      </p:cBhvr>
                                      <p:tavLst>
                                        <p:tav tm="0">
                                          <p:val>
                                            <p:fltVal val="0"/>
                                          </p:val>
                                        </p:tav>
                                        <p:tav tm="100000">
                                          <p:val>
                                            <p:fltVal val="90"/>
                                          </p:val>
                                        </p:tav>
                                      </p:tavLst>
                                    </p:anim>
                                    <p:animEffect transition="out" filter="fade">
                                      <p:cBhvr>
                                        <p:cTn id="192" dur="1000"/>
                                        <p:tgtEl>
                                          <p:spTgt spid="35"/>
                                        </p:tgtEl>
                                      </p:cBhvr>
                                    </p:animEffect>
                                    <p:set>
                                      <p:cBhvr>
                                        <p:cTn id="193" dur="1" fill="hold">
                                          <p:stCondLst>
                                            <p:cond delay="999"/>
                                          </p:stCondLst>
                                        </p:cTn>
                                        <p:tgtEl>
                                          <p:spTgt spid="35"/>
                                        </p:tgtEl>
                                        <p:attrNameLst>
                                          <p:attrName>style.visibility</p:attrName>
                                        </p:attrNameLst>
                                      </p:cBhvr>
                                      <p:to>
                                        <p:strVal val="hidden"/>
                                      </p:to>
                                    </p:set>
                                  </p:childTnLst>
                                </p:cTn>
                              </p:par>
                              <p:par>
                                <p:cTn id="194" presetID="49" presetClass="exit" presetSubtype="0" accel="100000" fill="hold" grpId="0" nodeType="withEffect">
                                  <p:stCondLst>
                                    <p:cond delay="0"/>
                                  </p:stCondLst>
                                  <p:childTnLst>
                                    <p:anim calcmode="lin" valueType="num">
                                      <p:cBhvr>
                                        <p:cTn id="195" dur="500"/>
                                        <p:tgtEl>
                                          <p:spTgt spid="17">
                                            <p:bg/>
                                          </p:spTgt>
                                        </p:tgtEl>
                                        <p:attrNameLst>
                                          <p:attrName>ppt_w</p:attrName>
                                        </p:attrNameLst>
                                      </p:cBhvr>
                                      <p:tavLst>
                                        <p:tav tm="0">
                                          <p:val>
                                            <p:strVal val="ppt_w"/>
                                          </p:val>
                                        </p:tav>
                                        <p:tav tm="100000">
                                          <p:val>
                                            <p:fltVal val="0"/>
                                          </p:val>
                                        </p:tav>
                                      </p:tavLst>
                                    </p:anim>
                                    <p:anim calcmode="lin" valueType="num">
                                      <p:cBhvr>
                                        <p:cTn id="196" dur="500"/>
                                        <p:tgtEl>
                                          <p:spTgt spid="17">
                                            <p:bg/>
                                          </p:spTgt>
                                        </p:tgtEl>
                                        <p:attrNameLst>
                                          <p:attrName>ppt_h</p:attrName>
                                        </p:attrNameLst>
                                      </p:cBhvr>
                                      <p:tavLst>
                                        <p:tav tm="0">
                                          <p:val>
                                            <p:strVal val="ppt_h"/>
                                          </p:val>
                                        </p:tav>
                                        <p:tav tm="100000">
                                          <p:val>
                                            <p:fltVal val="0"/>
                                          </p:val>
                                        </p:tav>
                                      </p:tavLst>
                                    </p:anim>
                                    <p:anim calcmode="lin" valueType="num">
                                      <p:cBhvr>
                                        <p:cTn id="197" dur="500"/>
                                        <p:tgtEl>
                                          <p:spTgt spid="17">
                                            <p:bg/>
                                          </p:spTgt>
                                        </p:tgtEl>
                                        <p:attrNameLst>
                                          <p:attrName>style.rotation</p:attrName>
                                        </p:attrNameLst>
                                      </p:cBhvr>
                                      <p:tavLst>
                                        <p:tav tm="0">
                                          <p:val>
                                            <p:fltVal val="0"/>
                                          </p:val>
                                        </p:tav>
                                        <p:tav tm="100000">
                                          <p:val>
                                            <p:fltVal val="360"/>
                                          </p:val>
                                        </p:tav>
                                      </p:tavLst>
                                    </p:anim>
                                    <p:animEffect transition="out" filter="fade">
                                      <p:cBhvr>
                                        <p:cTn id="198" dur="500"/>
                                        <p:tgtEl>
                                          <p:spTgt spid="17">
                                            <p:bg/>
                                          </p:spTgt>
                                        </p:tgtEl>
                                      </p:cBhvr>
                                    </p:animEffect>
                                    <p:set>
                                      <p:cBhvr>
                                        <p:cTn id="199" dur="1" fill="hold">
                                          <p:stCondLst>
                                            <p:cond delay="499"/>
                                          </p:stCondLst>
                                        </p:cTn>
                                        <p:tgtEl>
                                          <p:spTgt spid="17">
                                            <p:bg/>
                                          </p:spTgt>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42" presetClass="entr" presetSubtype="0" fill="hold" grpId="0" nodeType="clickEffect">
                                  <p:stCondLst>
                                    <p:cond delay="0"/>
                                  </p:stCondLst>
                                  <p:childTnLst>
                                    <p:set>
                                      <p:cBhvr>
                                        <p:cTn id="203" dur="1" fill="hold">
                                          <p:stCondLst>
                                            <p:cond delay="0"/>
                                          </p:stCondLst>
                                        </p:cTn>
                                        <p:tgtEl>
                                          <p:spTgt spid="39"/>
                                        </p:tgtEl>
                                        <p:attrNameLst>
                                          <p:attrName>style.visibility</p:attrName>
                                        </p:attrNameLst>
                                      </p:cBhvr>
                                      <p:to>
                                        <p:strVal val="visible"/>
                                      </p:to>
                                    </p:set>
                                    <p:animEffect transition="in" filter="fade">
                                      <p:cBhvr>
                                        <p:cTn id="204" dur="1000"/>
                                        <p:tgtEl>
                                          <p:spTgt spid="39"/>
                                        </p:tgtEl>
                                      </p:cBhvr>
                                    </p:animEffect>
                                    <p:anim calcmode="lin" valueType="num">
                                      <p:cBhvr>
                                        <p:cTn id="205" dur="1000" fill="hold"/>
                                        <p:tgtEl>
                                          <p:spTgt spid="39"/>
                                        </p:tgtEl>
                                        <p:attrNameLst>
                                          <p:attrName>ppt_x</p:attrName>
                                        </p:attrNameLst>
                                      </p:cBhvr>
                                      <p:tavLst>
                                        <p:tav tm="0">
                                          <p:val>
                                            <p:strVal val="#ppt_x"/>
                                          </p:val>
                                        </p:tav>
                                        <p:tav tm="100000">
                                          <p:val>
                                            <p:strVal val="#ppt_x"/>
                                          </p:val>
                                        </p:tav>
                                      </p:tavLst>
                                    </p:anim>
                                    <p:anim calcmode="lin" valueType="num">
                                      <p:cBhvr>
                                        <p:cTn id="20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31" presetClass="exit" presetSubtype="0" fill="hold" grpId="1" nodeType="clickEffect">
                                  <p:stCondLst>
                                    <p:cond delay="0"/>
                                  </p:stCondLst>
                                  <p:childTnLst>
                                    <p:anim calcmode="lin" valueType="num">
                                      <p:cBhvr>
                                        <p:cTn id="210" dur="1000"/>
                                        <p:tgtEl>
                                          <p:spTgt spid="39"/>
                                        </p:tgtEl>
                                        <p:attrNameLst>
                                          <p:attrName>ppt_w</p:attrName>
                                        </p:attrNameLst>
                                      </p:cBhvr>
                                      <p:tavLst>
                                        <p:tav tm="0">
                                          <p:val>
                                            <p:strVal val="ppt_w"/>
                                          </p:val>
                                        </p:tav>
                                        <p:tav tm="100000">
                                          <p:val>
                                            <p:fltVal val="0"/>
                                          </p:val>
                                        </p:tav>
                                      </p:tavLst>
                                    </p:anim>
                                    <p:anim calcmode="lin" valueType="num">
                                      <p:cBhvr>
                                        <p:cTn id="211" dur="1000"/>
                                        <p:tgtEl>
                                          <p:spTgt spid="39"/>
                                        </p:tgtEl>
                                        <p:attrNameLst>
                                          <p:attrName>ppt_h</p:attrName>
                                        </p:attrNameLst>
                                      </p:cBhvr>
                                      <p:tavLst>
                                        <p:tav tm="0">
                                          <p:val>
                                            <p:strVal val="ppt_h"/>
                                          </p:val>
                                        </p:tav>
                                        <p:tav tm="100000">
                                          <p:val>
                                            <p:fltVal val="0"/>
                                          </p:val>
                                        </p:tav>
                                      </p:tavLst>
                                    </p:anim>
                                    <p:anim calcmode="lin" valueType="num">
                                      <p:cBhvr>
                                        <p:cTn id="212" dur="1000"/>
                                        <p:tgtEl>
                                          <p:spTgt spid="39"/>
                                        </p:tgtEl>
                                        <p:attrNameLst>
                                          <p:attrName>style.rotation</p:attrName>
                                        </p:attrNameLst>
                                      </p:cBhvr>
                                      <p:tavLst>
                                        <p:tav tm="0">
                                          <p:val>
                                            <p:fltVal val="0"/>
                                          </p:val>
                                        </p:tav>
                                        <p:tav tm="100000">
                                          <p:val>
                                            <p:fltVal val="90"/>
                                          </p:val>
                                        </p:tav>
                                      </p:tavLst>
                                    </p:anim>
                                    <p:animEffect transition="out" filter="fade">
                                      <p:cBhvr>
                                        <p:cTn id="213" dur="1000"/>
                                        <p:tgtEl>
                                          <p:spTgt spid="39"/>
                                        </p:tgtEl>
                                      </p:cBhvr>
                                    </p:animEffect>
                                    <p:set>
                                      <p:cBhvr>
                                        <p:cTn id="214" dur="1" fill="hold">
                                          <p:stCondLst>
                                            <p:cond delay="999"/>
                                          </p:stCondLst>
                                        </p:cTn>
                                        <p:tgtEl>
                                          <p:spTgt spid="39"/>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42" presetClass="entr" presetSubtype="0" fill="hold" grpId="0" nodeType="clickEffect">
                                  <p:stCondLst>
                                    <p:cond delay="0"/>
                                  </p:stCondLst>
                                  <p:childTnLst>
                                    <p:set>
                                      <p:cBhvr>
                                        <p:cTn id="218" dur="1" fill="hold">
                                          <p:stCondLst>
                                            <p:cond delay="0"/>
                                          </p:stCondLst>
                                        </p:cTn>
                                        <p:tgtEl>
                                          <p:spTgt spid="5"/>
                                        </p:tgtEl>
                                        <p:attrNameLst>
                                          <p:attrName>style.visibility</p:attrName>
                                        </p:attrNameLst>
                                      </p:cBhvr>
                                      <p:to>
                                        <p:strVal val="visible"/>
                                      </p:to>
                                    </p:set>
                                    <p:animEffect transition="in" filter="fade">
                                      <p:cBhvr>
                                        <p:cTn id="219" dur="1000"/>
                                        <p:tgtEl>
                                          <p:spTgt spid="5"/>
                                        </p:tgtEl>
                                      </p:cBhvr>
                                    </p:animEffect>
                                    <p:anim calcmode="lin" valueType="num">
                                      <p:cBhvr>
                                        <p:cTn id="220" dur="1000" fill="hold"/>
                                        <p:tgtEl>
                                          <p:spTgt spid="5"/>
                                        </p:tgtEl>
                                        <p:attrNameLst>
                                          <p:attrName>ppt_x</p:attrName>
                                        </p:attrNameLst>
                                      </p:cBhvr>
                                      <p:tavLst>
                                        <p:tav tm="0">
                                          <p:val>
                                            <p:strVal val="#ppt_x"/>
                                          </p:val>
                                        </p:tav>
                                        <p:tav tm="100000">
                                          <p:val>
                                            <p:strVal val="#ppt_x"/>
                                          </p:val>
                                        </p:tav>
                                      </p:tavLst>
                                    </p:anim>
                                    <p:anim calcmode="lin" valueType="num">
                                      <p:cBhvr>
                                        <p:cTn id="2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42" presetClass="entr" presetSubtype="0" fill="hold" grpId="0" nodeType="clickEffect">
                                  <p:stCondLst>
                                    <p:cond delay="0"/>
                                  </p:stCondLst>
                                  <p:childTnLst>
                                    <p:set>
                                      <p:cBhvr>
                                        <p:cTn id="225" dur="1" fill="hold">
                                          <p:stCondLst>
                                            <p:cond delay="0"/>
                                          </p:stCondLst>
                                        </p:cTn>
                                        <p:tgtEl>
                                          <p:spTgt spid="6"/>
                                        </p:tgtEl>
                                        <p:attrNameLst>
                                          <p:attrName>style.visibility</p:attrName>
                                        </p:attrNameLst>
                                      </p:cBhvr>
                                      <p:to>
                                        <p:strVal val="visible"/>
                                      </p:to>
                                    </p:set>
                                    <p:animEffect transition="in" filter="fade">
                                      <p:cBhvr>
                                        <p:cTn id="226" dur="1000"/>
                                        <p:tgtEl>
                                          <p:spTgt spid="6"/>
                                        </p:tgtEl>
                                      </p:cBhvr>
                                    </p:animEffect>
                                    <p:anim calcmode="lin" valueType="num">
                                      <p:cBhvr>
                                        <p:cTn id="227" dur="1000" fill="hold"/>
                                        <p:tgtEl>
                                          <p:spTgt spid="6"/>
                                        </p:tgtEl>
                                        <p:attrNameLst>
                                          <p:attrName>ppt_x</p:attrName>
                                        </p:attrNameLst>
                                      </p:cBhvr>
                                      <p:tavLst>
                                        <p:tav tm="0">
                                          <p:val>
                                            <p:strVal val="#ppt_x"/>
                                          </p:val>
                                        </p:tav>
                                        <p:tav tm="100000">
                                          <p:val>
                                            <p:strVal val="#ppt_x"/>
                                          </p:val>
                                        </p:tav>
                                      </p:tavLst>
                                    </p:anim>
                                    <p:anim calcmode="lin" valueType="num">
                                      <p:cBhvr>
                                        <p:cTn id="2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4" grpId="0" animBg="1"/>
      <p:bldP spid="17" grpId="0" uiExpand="1" build="allAtOnce" animBg="1"/>
      <p:bldP spid="13" grpId="0" animBg="1"/>
      <p:bldP spid="13" grpId="1" animBg="1"/>
      <p:bldP spid="15" grpId="0" animBg="1"/>
      <p:bldP spid="15" grpId="1" animBg="1"/>
      <p:bldP spid="22" grpId="0" animBg="1"/>
      <p:bldP spid="22" grpId="1" animBg="1"/>
      <p:bldP spid="23" grpId="0" animBg="1"/>
      <p:bldP spid="23" grpId="1" animBg="1"/>
      <p:bldP spid="25" grpId="0"/>
      <p:bldP spid="26" grpId="0"/>
      <p:bldP spid="27" grpId="0"/>
      <p:bldP spid="28" grpId="0"/>
      <p:bldP spid="29" grpId="0"/>
      <p:bldP spid="32" grpId="0"/>
      <p:bldP spid="33" grpId="0"/>
      <p:bldP spid="34" grpId="0"/>
      <p:bldP spid="35" grpId="0" animBg="1"/>
      <p:bldP spid="35" grpId="1" animBg="1"/>
      <p:bldP spid="5" grpId="0"/>
      <p:bldP spid="39" grpId="0" animBg="1"/>
      <p:bldP spid="39" grpId="1"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0521" y="348990"/>
            <a:ext cx="8389312" cy="584775"/>
          </a:xfrm>
          <a:prstGeom prst="rect">
            <a:avLst/>
          </a:prstGeom>
        </p:spPr>
        <p:txBody>
          <a:bodyPr wrap="square">
            <a:spAutoFit/>
          </a:bodyPr>
          <a:lstStyle/>
          <a:p>
            <a:pPr fontAlgn="base">
              <a:spcBef>
                <a:spcPct val="0"/>
              </a:spcBef>
              <a:spcAft>
                <a:spcPct val="0"/>
              </a:spcAft>
            </a:pPr>
            <a:r>
              <a:rPr lang="en-US" sz="32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T</a:t>
            </a:r>
            <a:r>
              <a:rPr lang="vi-VN" sz="32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ìm những bài ca dao có nội dụng tương tự</a:t>
            </a:r>
            <a:endParaRPr lang="en-US" sz="32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Rectangle 6"/>
          <p:cNvSpPr/>
          <p:nvPr/>
        </p:nvSpPr>
        <p:spPr>
          <a:xfrm>
            <a:off x="819150" y="1410819"/>
            <a:ext cx="5943600" cy="954107"/>
          </a:xfrm>
          <a:prstGeom prst="rect">
            <a:avLst/>
          </a:prstGeom>
        </p:spPr>
        <p:txBody>
          <a:bodyPr wrap="square">
            <a:spAutoFit/>
          </a:bodyPr>
          <a:lstStyle/>
          <a:p>
            <a:pPr algn="ctr" fontAlgn="base">
              <a:spcBef>
                <a:spcPct val="0"/>
              </a:spcBef>
              <a:spcAft>
                <a:spcPct val="0"/>
              </a:spcAft>
            </a:pPr>
            <a:r>
              <a:rPr lang="vi-VN" sz="28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t>Đời người có một gang tay</a:t>
            </a:r>
            <a:br>
              <a:rPr lang="vi-VN" sz="28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br>
            <a:r>
              <a:rPr lang="vi-VN" sz="28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t>Ai hay ngủ ngày còn được nửa gang</a:t>
            </a:r>
            <a:endParaRPr lang="en-US" sz="28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8" name="Rectangle 7"/>
          <p:cNvSpPr/>
          <p:nvPr/>
        </p:nvSpPr>
        <p:spPr>
          <a:xfrm>
            <a:off x="2881312" y="3046972"/>
            <a:ext cx="6429375" cy="954107"/>
          </a:xfrm>
          <a:prstGeom prst="rect">
            <a:avLst/>
          </a:prstGeom>
        </p:spPr>
        <p:txBody>
          <a:bodyPr>
            <a:spAutoFit/>
          </a:bodyPr>
          <a:lstStyle/>
          <a:p>
            <a:pPr algn="ctr" fontAlgn="base">
              <a:spcBef>
                <a:spcPct val="0"/>
              </a:spcBef>
              <a:spcAft>
                <a:spcPct val="0"/>
              </a:spcAft>
            </a:pPr>
            <a:r>
              <a:rPr lang="vi-VN" sz="28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t>Ăn no rồi lại nằm khoèo</a:t>
            </a:r>
            <a:br>
              <a:rPr lang="vi-VN" sz="28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br>
            <a:r>
              <a:rPr lang="vi-VN" sz="28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t>Nghe giục trống chèo bế bụng đi xem</a:t>
            </a:r>
            <a:endParaRPr lang="en-US" sz="28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Rectangle 8"/>
          <p:cNvSpPr/>
          <p:nvPr/>
        </p:nvSpPr>
        <p:spPr>
          <a:xfrm>
            <a:off x="5179695" y="4683125"/>
            <a:ext cx="6429375" cy="954107"/>
          </a:xfrm>
          <a:prstGeom prst="rect">
            <a:avLst/>
          </a:prstGeom>
        </p:spPr>
        <p:txBody>
          <a:bodyPr>
            <a:spAutoFit/>
          </a:bodyPr>
          <a:lstStyle/>
          <a:p>
            <a:pPr algn="ctr" fontAlgn="base">
              <a:spcBef>
                <a:spcPct val="0"/>
              </a:spcBef>
              <a:spcAft>
                <a:spcPct val="0"/>
              </a:spcAft>
            </a:pPr>
            <a:r>
              <a:rPr lang="vi-VN" sz="28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t>Giàu đâu đến kẻ ngủ trưa</a:t>
            </a:r>
            <a:br>
              <a:rPr lang="vi-VN" sz="28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br>
            <a:r>
              <a:rPr lang="vi-VN" sz="28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rPr>
              <a:t>Sang đâu đến kẻ say sưa tối ngày</a:t>
            </a:r>
            <a:endParaRPr lang="en-US" sz="2800" dirty="0">
              <a:solidFill>
                <a:schemeClr val="accent5">
                  <a:lumMod val="50000"/>
                </a:schemeClr>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2.47469E-6 2.66901E-6 L 0.2182 -0.00878 " pathEditMode="relative" rAng="0" ptsTypes="AA">
                                      <p:cBhvr>
                                        <p:cTn id="10" dur="2000" fill="hold"/>
                                        <p:tgtEl>
                                          <p:spTgt spid="6"/>
                                        </p:tgtEl>
                                        <p:attrNameLst>
                                          <p:attrName>ppt_x</p:attrName>
                                          <p:attrName>ppt_y</p:attrName>
                                        </p:attrNameLst>
                                      </p:cBhvr>
                                      <p:rCtr x="10900" y="-400"/>
                                    </p:animMotion>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ân ca Quan họ | Nghe tải nhạc, beat, hát karaoke trực tuyế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46253" y="34596"/>
            <a:ext cx="880110" cy="10752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67988" y="531938"/>
            <a:ext cx="8503054" cy="584775"/>
          </a:xfrm>
          <a:prstGeom prst="rect">
            <a:avLst/>
          </a:prstGeom>
          <a:noFill/>
        </p:spPr>
        <p:txBody>
          <a:bodyPr wrap="square" rtlCol="0">
            <a:spAutoFit/>
          </a:bodyPr>
          <a:lstStyle/>
          <a:p>
            <a:pPr algn="ctr" defTabSz="914400">
              <a:defRPr/>
            </a:pPr>
            <a:r>
              <a:rPr lang="en-US" sz="3200" i="1" smtClean="0">
                <a:solidFill>
                  <a:prstClr val="black"/>
                </a:solidFill>
                <a:latin typeface="Times New Roman" panose="02020603050405020304" pitchFamily="18" charset="0"/>
                <a:cs typeface="Times New Roman" panose="02020603050405020304" pitchFamily="18" charset="0"/>
              </a:rPr>
              <a:t>Chia lớp thành 5 nhóm, tìm hiểu 5 bài ca dao </a:t>
            </a:r>
            <a:endParaRPr lang="en-US" sz="3200" i="1"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331386" y="-49916"/>
            <a:ext cx="7465760" cy="931591"/>
          </a:xfrm>
          <a:prstGeom prst="rect">
            <a:avLst/>
          </a:prstGeom>
        </p:spPr>
      </p:pic>
      <p:sp>
        <p:nvSpPr>
          <p:cNvPr id="2" name="Rounded Rectangle 1"/>
          <p:cNvSpPr/>
          <p:nvPr/>
        </p:nvSpPr>
        <p:spPr>
          <a:xfrm>
            <a:off x="161212" y="1463854"/>
            <a:ext cx="2268481" cy="64293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Nhóm 1</a:t>
            </a:r>
          </a:p>
        </p:txBody>
      </p:sp>
      <p:sp>
        <p:nvSpPr>
          <p:cNvPr id="6" name="Rounded Rectangle 5"/>
          <p:cNvSpPr/>
          <p:nvPr/>
        </p:nvSpPr>
        <p:spPr>
          <a:xfrm>
            <a:off x="2593237" y="1476917"/>
            <a:ext cx="2292274" cy="642937"/>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Nhóm 2</a:t>
            </a:r>
          </a:p>
        </p:txBody>
      </p:sp>
      <p:sp>
        <p:nvSpPr>
          <p:cNvPr id="8" name="Rounded Rectangle 7"/>
          <p:cNvSpPr/>
          <p:nvPr/>
        </p:nvSpPr>
        <p:spPr>
          <a:xfrm>
            <a:off x="5024453" y="1476917"/>
            <a:ext cx="2268481" cy="642937"/>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Nhóm 3</a:t>
            </a:r>
          </a:p>
        </p:txBody>
      </p:sp>
      <p:graphicFrame>
        <p:nvGraphicFramePr>
          <p:cNvPr id="4" name="Table 3"/>
          <p:cNvGraphicFramePr>
            <a:graphicFrameLocks noGrp="1"/>
          </p:cNvGraphicFramePr>
          <p:nvPr/>
        </p:nvGraphicFramePr>
        <p:xfrm>
          <a:off x="39846" y="2339269"/>
          <a:ext cx="12125705" cy="4480560"/>
        </p:xfrm>
        <a:graphic>
          <a:graphicData uri="http://schemas.openxmlformats.org/drawingml/2006/table">
            <a:tbl>
              <a:tblPr firstRow="1" bandRow="1">
                <a:tableStyleId>{5C22544A-7EE6-4342-B048-85BDC9FD1C3A}</a:tableStyleId>
              </a:tblPr>
              <a:tblGrid>
                <a:gridCol w="2442097"/>
                <a:gridCol w="2495006"/>
                <a:gridCol w="2403565"/>
                <a:gridCol w="2377440"/>
                <a:gridCol w="2407597"/>
              </a:tblGrid>
              <a:tr h="617793">
                <a:tc>
                  <a:txBody>
                    <a:bodyPr/>
                    <a:lstStyle/>
                    <a:p>
                      <a:pPr algn="ctr"/>
                      <a:r>
                        <a:rPr lang="en-US" sz="2400" smtClean="0">
                          <a:solidFill>
                            <a:srgbClr val="C00000"/>
                          </a:solidFill>
                        </a:rPr>
                        <a:t>Bài</a:t>
                      </a:r>
                      <a:r>
                        <a:rPr lang="en-US" sz="2400" baseline="0" smtClean="0">
                          <a:solidFill>
                            <a:srgbClr val="C00000"/>
                          </a:solidFill>
                        </a:rPr>
                        <a:t> ca dao </a:t>
                      </a:r>
                    </a:p>
                    <a:p>
                      <a:pPr algn="ctr"/>
                      <a:r>
                        <a:rPr lang="en-US" sz="2400" baseline="0" smtClean="0">
                          <a:solidFill>
                            <a:srgbClr val="C00000"/>
                          </a:solidFill>
                        </a:rPr>
                        <a:t>số 1/48</a:t>
                      </a:r>
                      <a:endParaRPr lang="en-US" sz="240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400" smtClean="0">
                          <a:solidFill>
                            <a:srgbClr val="00B050"/>
                          </a:solidFill>
                        </a:rPr>
                        <a:t>Bài</a:t>
                      </a:r>
                      <a:r>
                        <a:rPr lang="en-US" sz="2400" baseline="0" smtClean="0">
                          <a:solidFill>
                            <a:srgbClr val="00B050"/>
                          </a:solidFill>
                        </a:rPr>
                        <a:t> ca dao </a:t>
                      </a:r>
                    </a:p>
                    <a:p>
                      <a:pPr marL="0" marR="0" indent="0" algn="ctr" defTabSz="914400" rtl="0" eaLnBrk="1" fontAlgn="auto" latinLnBrk="0" hangingPunct="1">
                        <a:lnSpc>
                          <a:spcPct val="100000"/>
                        </a:lnSpc>
                        <a:spcBef>
                          <a:spcPts val="0"/>
                        </a:spcBef>
                        <a:spcAft>
                          <a:spcPts val="0"/>
                        </a:spcAft>
                        <a:buClrTx/>
                        <a:buSzTx/>
                        <a:buFontTx/>
                        <a:buNone/>
                        <a:defRPr/>
                      </a:pPr>
                      <a:r>
                        <a:rPr lang="en-US" sz="2400" baseline="0" smtClean="0">
                          <a:solidFill>
                            <a:srgbClr val="00B050"/>
                          </a:solidFill>
                        </a:rPr>
                        <a:t>số 3/48</a:t>
                      </a:r>
                      <a:endParaRPr lang="en-US" sz="240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400" smtClean="0">
                          <a:solidFill>
                            <a:srgbClr val="7030A0"/>
                          </a:solidFill>
                        </a:rPr>
                        <a:t>Bài</a:t>
                      </a:r>
                      <a:r>
                        <a:rPr lang="en-US" sz="2400" baseline="0" smtClean="0">
                          <a:solidFill>
                            <a:srgbClr val="7030A0"/>
                          </a:solidFill>
                        </a:rPr>
                        <a:t> ca dao số 2/51</a:t>
                      </a:r>
                      <a:endParaRPr lang="en-US" sz="2400" smtClean="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smtClean="0">
                          <a:solidFill>
                            <a:srgbClr val="FF0000"/>
                          </a:solidFill>
                        </a:rPr>
                        <a:t>Bài</a:t>
                      </a:r>
                      <a:r>
                        <a:rPr lang="en-US" sz="2400" baseline="0" smtClean="0">
                          <a:solidFill>
                            <a:srgbClr val="FF0000"/>
                          </a:solidFill>
                        </a:rPr>
                        <a:t> ca dao </a:t>
                      </a:r>
                    </a:p>
                    <a:p>
                      <a:pPr algn="ctr"/>
                      <a:r>
                        <a:rPr lang="en-US" sz="2400" baseline="0" smtClean="0">
                          <a:solidFill>
                            <a:srgbClr val="FF0000"/>
                          </a:solidFill>
                        </a:rPr>
                        <a:t>số 3/51</a:t>
                      </a:r>
                      <a:endParaRPr lang="en-US" sz="240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smtClean="0">
                          <a:solidFill>
                            <a:srgbClr val="0070C0"/>
                          </a:solidFill>
                        </a:rPr>
                        <a:t>Bài</a:t>
                      </a:r>
                      <a:r>
                        <a:rPr lang="en-US" sz="2400" baseline="0" smtClean="0">
                          <a:solidFill>
                            <a:srgbClr val="0070C0"/>
                          </a:solidFill>
                        </a:rPr>
                        <a:t> ca dao</a:t>
                      </a:r>
                    </a:p>
                    <a:p>
                      <a:pPr algn="ctr"/>
                      <a:r>
                        <a:rPr lang="en-US" sz="2400" baseline="0" smtClean="0">
                          <a:solidFill>
                            <a:srgbClr val="0070C0"/>
                          </a:solidFill>
                        </a:rPr>
                        <a:t>số 4/51</a:t>
                      </a:r>
                      <a:endParaRPr lang="en-US" sz="240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34640">
                <a:tc>
                  <a:txBody>
                    <a:bodyPr/>
                    <a:lstStyle/>
                    <a:p>
                      <a:r>
                        <a:rPr lang="en-US" sz="2400" b="1" i="1" smtClean="0">
                          <a:solidFill>
                            <a:srgbClr val="FF0000"/>
                          </a:solidFill>
                        </a:rPr>
                        <a:t>Nghệ</a:t>
                      </a:r>
                      <a:r>
                        <a:rPr lang="en-US" sz="2400" b="1" i="1" baseline="0" smtClean="0">
                          <a:solidFill>
                            <a:srgbClr val="FF0000"/>
                          </a:solidFill>
                        </a:rPr>
                        <a:t> thuật:</a:t>
                      </a:r>
                      <a:r>
                        <a:rPr lang="en-US" sz="1900" baseline="0" smtClean="0"/>
                        <a:t> </a:t>
                      </a:r>
                    </a:p>
                    <a:p>
                      <a:pPr marL="0" indent="0">
                        <a:buFontTx/>
                        <a:buNone/>
                      </a:pPr>
                      <a:r>
                        <a:rPr lang="en-US" sz="2000" baseline="0" smtClean="0"/>
                        <a:t>- Thể thơ:</a:t>
                      </a:r>
                    </a:p>
                    <a:p>
                      <a:pPr marL="0" indent="0">
                        <a:buFontTx/>
                        <a:buNone/>
                      </a:pPr>
                      <a:r>
                        <a:rPr lang="en-US" sz="2000" baseline="0" smtClean="0"/>
                        <a:t>- Biện pháp nghệ thuật:</a:t>
                      </a:r>
                    </a:p>
                    <a:p>
                      <a:pPr marL="0" indent="0">
                        <a:buFontTx/>
                        <a:buNone/>
                      </a:pPr>
                      <a:r>
                        <a:rPr lang="en-US" sz="2000" baseline="0" smtClean="0"/>
                        <a:t>- Sử dụng từ ngữ:</a:t>
                      </a:r>
                    </a:p>
                    <a:p>
                      <a:pPr marL="0" indent="0">
                        <a:buFontTx/>
                        <a:buNone/>
                      </a:pPr>
                      <a:r>
                        <a:rPr lang="en-US" sz="2000" baseline="0" smtClean="0"/>
                        <a:t>- Hình ảnh:</a:t>
                      </a:r>
                    </a:p>
                    <a:p>
                      <a:r>
                        <a:rPr lang="en-US" sz="2000" smtClean="0"/>
                        <a:t>- Bố</a:t>
                      </a:r>
                      <a:r>
                        <a:rPr lang="en-US" sz="2000" baseline="0" smtClean="0"/>
                        <a:t> cục:</a:t>
                      </a:r>
                      <a:endParaRPr lang="en-US" sz="2000" smtClean="0"/>
                    </a:p>
                    <a:p>
                      <a:r>
                        <a:rPr lang="en-US" sz="190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1680">
                <a:tc>
                  <a:txBody>
                    <a:bodyPr/>
                    <a:lstStyle/>
                    <a:p>
                      <a:r>
                        <a:rPr lang="en-US" sz="2400" b="1" i="1" smtClean="0">
                          <a:solidFill>
                            <a:srgbClr val="FF0000"/>
                          </a:solidFill>
                        </a:rPr>
                        <a:t>Nội</a:t>
                      </a:r>
                      <a:r>
                        <a:rPr lang="en-US" sz="2400" b="1" i="1" baseline="0" smtClean="0">
                          <a:solidFill>
                            <a:srgbClr val="FF0000"/>
                          </a:solidFill>
                        </a:rPr>
                        <a:t> dung, ý nghĩa:</a:t>
                      </a:r>
                      <a:endParaRPr lang="en-US" sz="1900" b="1" i="1"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Rounded Rectangle 8"/>
          <p:cNvSpPr/>
          <p:nvPr/>
        </p:nvSpPr>
        <p:spPr>
          <a:xfrm>
            <a:off x="7430352" y="1476916"/>
            <a:ext cx="2268481" cy="642937"/>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Nhóm 4</a:t>
            </a:r>
          </a:p>
        </p:txBody>
      </p:sp>
      <p:sp>
        <p:nvSpPr>
          <p:cNvPr id="10" name="Rounded Rectangle 9"/>
          <p:cNvSpPr/>
          <p:nvPr/>
        </p:nvSpPr>
        <p:spPr>
          <a:xfrm>
            <a:off x="9927776" y="1498501"/>
            <a:ext cx="2102617" cy="642937"/>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Nhóm </a:t>
            </a:r>
            <a:r>
              <a:rPr lang="en-US" sz="3200" b="1" smtClean="0"/>
              <a:t>5</a:t>
            </a:r>
            <a:endParaRPr lang="en-US" sz="3200" b="1"/>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par>
                          <p:cTn id="29" fill="hold">
                            <p:stCondLst>
                              <p:cond delay="500"/>
                            </p:stCondLst>
                            <p:childTnLst>
                              <p:par>
                                <p:cTn id="30" presetID="6"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par>
                          <p:cTn id="33" fill="hold">
                            <p:stCondLst>
                              <p:cond delay="2500"/>
                            </p:stCondLst>
                            <p:childTnLst>
                              <p:par>
                                <p:cTn id="34" presetID="6"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6"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8363" y="1113180"/>
            <a:ext cx="4893154" cy="5401479"/>
          </a:xfrm>
          <a:prstGeom prst="rect">
            <a:avLst/>
          </a:prstGeom>
          <a:ln>
            <a:solidFill>
              <a:srgbClr val="FF0000"/>
            </a:solidFill>
          </a:ln>
        </p:spPr>
        <p:txBody>
          <a:bodyPr wrap="square">
            <a:spAutoFit/>
          </a:bodyPr>
          <a:lstStyle/>
          <a:p>
            <a:pPr algn="ctr"/>
            <a:r>
              <a:rPr lang="en-US" sz="2800" b="1" smtClean="0">
                <a:solidFill>
                  <a:srgbClr val="0070C0"/>
                </a:solidFill>
                <a:latin typeface="Times New Roman" panose="02020603050405020304" pitchFamily="18" charset="0"/>
                <a:ea typeface="Times New Roman" panose="02020603050405020304" pitchFamily="18" charset="0"/>
                <a:cs typeface=".VnTimeH" panose="020B7200000000000000" pitchFamily="34" charset="0"/>
              </a:rPr>
              <a:t>NHỮNG CÂU HÁT </a:t>
            </a:r>
          </a:p>
          <a:p>
            <a:pPr algn="ctr"/>
            <a:r>
              <a:rPr lang="en-US" sz="2800" b="1" smtClean="0">
                <a:solidFill>
                  <a:srgbClr val="0070C0"/>
                </a:solidFill>
                <a:latin typeface="Times New Roman" panose="02020603050405020304" pitchFamily="18" charset="0"/>
                <a:ea typeface="Times New Roman" panose="02020603050405020304" pitchFamily="18" charset="0"/>
                <a:cs typeface=".VnTimeH" panose="020B7200000000000000" pitchFamily="34" charset="0"/>
              </a:rPr>
              <a:t>CHÂM BIẾM</a:t>
            </a:r>
          </a:p>
          <a:p>
            <a:pPr algn="just">
              <a:spcBef>
                <a:spcPts val="600"/>
              </a:spcBef>
            </a:pPr>
            <a:endParaRPr lang="en-US" smtClean="0">
              <a:latin typeface="Times New Roman" panose="02020603050405020304" pitchFamily="18" charset="0"/>
              <a:ea typeface="Times New Roman" panose="02020603050405020304" pitchFamily="18" charset="0"/>
              <a:cs typeface=".VnTimeH" panose="020B7200000000000000" pitchFamily="34" charset="0"/>
            </a:endParaRPr>
          </a:p>
          <a:p>
            <a:pPr algn="just">
              <a:spcBef>
                <a:spcPts val="600"/>
              </a:spcBef>
            </a:pPr>
            <a:r>
              <a:rPr lang="en-US" sz="2000" b="1" smtClean="0">
                <a:solidFill>
                  <a:srgbClr val="7030A0"/>
                </a:solidFill>
                <a:latin typeface="Times New Roman" panose="02020603050405020304" pitchFamily="18" charset="0"/>
                <a:ea typeface="Times New Roman" panose="02020603050405020304" pitchFamily="18" charset="0"/>
                <a:cs typeface=".VnTimeH" panose="020B7200000000000000" pitchFamily="34" charset="0"/>
              </a:rPr>
              <a:t>1</a:t>
            </a:r>
            <a:r>
              <a:rPr lang="en-US" sz="2000" b="1">
                <a:solidFill>
                  <a:srgbClr val="7030A0"/>
                </a:solidFill>
                <a:latin typeface="Times New Roman" panose="02020603050405020304" pitchFamily="18" charset="0"/>
                <a:ea typeface="Times New Roman" panose="02020603050405020304" pitchFamily="18" charset="0"/>
                <a:cs typeface=".VnTimeH" panose="020B7200000000000000" pitchFamily="34" charset="0"/>
              </a:rPr>
              <a:t>.</a:t>
            </a:r>
            <a:r>
              <a:rPr lang="en-US" sz="2000" b="1" u="sng">
                <a:solidFill>
                  <a:srgbClr val="7030A0"/>
                </a:solidFill>
                <a:latin typeface="Times New Roman" panose="02020603050405020304" pitchFamily="18" charset="0"/>
                <a:ea typeface="Times New Roman" panose="02020603050405020304" pitchFamily="18" charset="0"/>
                <a:cs typeface=".VnTimeH" panose="020B7200000000000000" pitchFamily="34" charset="0"/>
              </a:rPr>
              <a:t> Nội dung, ý nghĩa:</a:t>
            </a:r>
            <a:endParaRPr lang="en-US" sz="2000" b="1">
              <a:solidFill>
                <a:srgbClr val="7030A0"/>
              </a:solidFill>
              <a:latin typeface=".VnTimeH" panose="020B7200000000000000" pitchFamily="34" charset="0"/>
              <a:ea typeface="Times New Roman" panose="02020603050405020304" pitchFamily="18" charset="0"/>
              <a:cs typeface=".VnTimeH" panose="020B7200000000000000" pitchFamily="34" charset="0"/>
            </a:endParaRPr>
          </a:p>
          <a:p>
            <a:pPr algn="just">
              <a:spcBef>
                <a:spcPts val="600"/>
              </a:spcBef>
            </a:pPr>
            <a:r>
              <a:rPr lang="en-US" sz="2000">
                <a:latin typeface="Times New Roman" panose="02020603050405020304" pitchFamily="18" charset="0"/>
                <a:ea typeface="Times New Roman" panose="02020603050405020304" pitchFamily="18" charset="0"/>
                <a:cs typeface=".VnTimeH" panose="020B7200000000000000" pitchFamily="34" charset="0"/>
              </a:rPr>
              <a:t>- Ca dao châm biếm ghi lại một số hiện tượng thực tế trong đời sống xã hội như lười nhác, dốt nát, mê tín…</a:t>
            </a:r>
            <a:endParaRPr lang="en-US" sz="2000">
              <a:latin typeface=".VnTimeH" panose="020B7200000000000000" pitchFamily="34" charset="0"/>
              <a:ea typeface="Times New Roman" panose="02020603050405020304" pitchFamily="18" charset="0"/>
              <a:cs typeface=".VnTimeH" panose="020B7200000000000000" pitchFamily="34" charset="0"/>
            </a:endParaRPr>
          </a:p>
          <a:p>
            <a:pPr algn="just">
              <a:spcBef>
                <a:spcPts val="600"/>
              </a:spcBef>
            </a:pPr>
            <a:r>
              <a:rPr lang="en-US" sz="2000">
                <a:latin typeface="Times New Roman" panose="02020603050405020304" pitchFamily="18" charset="0"/>
                <a:ea typeface="Times New Roman" panose="02020603050405020304" pitchFamily="18" charset="0"/>
                <a:cs typeface=".VnTimeH" panose="020B7200000000000000" pitchFamily="34" charset="0"/>
              </a:rPr>
              <a:t>- Thể hiện thái độ mỉa mai, châm biếm đối với những người có thói hư, tật xấu, những hủ tục lạc hậu…với tinh thần phê phán mang tính dân chủ của những con người thuộc tầng lớp bình dân.</a:t>
            </a:r>
            <a:endParaRPr lang="en-US" sz="2000">
              <a:latin typeface=".VnTimeH" panose="020B7200000000000000" pitchFamily="34" charset="0"/>
              <a:ea typeface="Times New Roman" panose="02020603050405020304" pitchFamily="18" charset="0"/>
              <a:cs typeface=".VnTimeH" panose="020B7200000000000000" pitchFamily="34" charset="0"/>
            </a:endParaRPr>
          </a:p>
          <a:p>
            <a:pPr algn="just">
              <a:spcBef>
                <a:spcPts val="600"/>
              </a:spcBef>
            </a:pPr>
            <a:r>
              <a:rPr lang="en-US" sz="2000" b="1">
                <a:solidFill>
                  <a:srgbClr val="7030A0"/>
                </a:solidFill>
                <a:latin typeface="Times New Roman" panose="02020603050405020304" pitchFamily="18" charset="0"/>
                <a:ea typeface="Times New Roman" panose="02020603050405020304" pitchFamily="18" charset="0"/>
                <a:cs typeface=".VnTimeH" panose="020B7200000000000000" pitchFamily="34" charset="0"/>
              </a:rPr>
              <a:t>2.</a:t>
            </a:r>
            <a:r>
              <a:rPr lang="en-US" sz="2000" b="1" u="sng">
                <a:solidFill>
                  <a:srgbClr val="7030A0"/>
                </a:solidFill>
                <a:latin typeface="Times New Roman" panose="02020603050405020304" pitchFamily="18" charset="0"/>
                <a:ea typeface="Times New Roman" panose="02020603050405020304" pitchFamily="18" charset="0"/>
                <a:cs typeface=".VnTimeH" panose="020B7200000000000000" pitchFamily="34" charset="0"/>
              </a:rPr>
              <a:t> Nghệ thuật: </a:t>
            </a:r>
            <a:endParaRPr lang="en-US" sz="2000" b="1">
              <a:solidFill>
                <a:srgbClr val="7030A0"/>
              </a:solidFill>
              <a:latin typeface=".VnTimeH" panose="020B7200000000000000" pitchFamily="34" charset="0"/>
              <a:ea typeface="Times New Roman" panose="02020603050405020304" pitchFamily="18" charset="0"/>
              <a:cs typeface=".VnTimeH" panose="020B7200000000000000" pitchFamily="34" charset="0"/>
            </a:endParaRPr>
          </a:p>
          <a:p>
            <a:pPr algn="just">
              <a:spcBef>
                <a:spcPts val="600"/>
              </a:spcBef>
            </a:pPr>
            <a:r>
              <a:rPr lang="en-US" sz="2000" smtClean="0">
                <a:latin typeface="Times New Roman" panose="02020603050405020304" pitchFamily="18" charset="0"/>
                <a:ea typeface="Calibri" panose="020F0502020204030204" pitchFamily="34" charset="0"/>
                <a:cs typeface="Times New Roman" panose="02020603050405020304" pitchFamily="18" charset="0"/>
              </a:rPr>
              <a:t>Sử dụng cách nói giễu nhại, cách nói có hàm ý tạo nên cái cười châm biếm, hài hước.</a:t>
            </a:r>
            <a:endParaRPr lang="en-US" sz="200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535760" y="132419"/>
            <a:ext cx="4019370" cy="923330"/>
          </a:xfrm>
          <a:prstGeom prst="rect">
            <a:avLst/>
          </a:prstGeom>
          <a:solidFill>
            <a:schemeClr val="bg1">
              <a:alpha val="5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5400" b="1" smtClean="0">
                <a:solidFill>
                  <a:srgbClr val="FF0000"/>
                </a:solidFill>
                <a:latin typeface="Times New Roman" panose="02020603050405020304" pitchFamily="18" charset="0"/>
                <a:cs typeface="Times New Roman" panose="02020603050405020304" pitchFamily="18" charset="0"/>
              </a:rPr>
              <a:t>TỔNG KẾT </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582491" y="1113180"/>
            <a:ext cx="5374172" cy="5354320"/>
          </a:xfrm>
          <a:prstGeom prst="rect">
            <a:avLst/>
          </a:prstGeom>
          <a:ln>
            <a:solidFill>
              <a:srgbClr val="FF0000"/>
            </a:solidFill>
          </a:ln>
        </p:spPr>
        <p:txBody>
          <a:bodyPr wrap="square">
            <a:spAutoFit/>
          </a:bodyPr>
          <a:lstStyle/>
          <a:p>
            <a:pPr algn="ctr"/>
            <a:r>
              <a:rPr lang="en-US" sz="28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NHỮNG CÂU HÁT </a:t>
            </a:r>
          </a:p>
          <a:p>
            <a:pPr algn="ctr"/>
            <a:r>
              <a:rPr lang="en-US" sz="2800" b="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THAN THÂN </a:t>
            </a:r>
          </a:p>
          <a:p>
            <a:pPr algn="just">
              <a:spcBef>
                <a:spcPts val="600"/>
              </a:spcBef>
            </a:pPr>
            <a:endParaRPr lang="en-US" smtClean="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pPr>
            <a:r>
              <a:rPr lang="en-US" sz="2000" b="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a:t>
            </a:r>
            <a:r>
              <a:rPr lang="en-US" sz="20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u="sng">
                <a:solidFill>
                  <a:srgbClr val="7030A0"/>
                </a:solidFill>
                <a:latin typeface="Times New Roman" panose="02020603050405020304" pitchFamily="18" charset="0"/>
                <a:ea typeface="Calibri" panose="020F0502020204030204" pitchFamily="34" charset="0"/>
                <a:cs typeface="Times New Roman" panose="02020603050405020304" pitchFamily="18" charset="0"/>
              </a:rPr>
              <a:t>Nội dung, ý nghĩa: </a:t>
            </a:r>
            <a:endParaRPr lang="en-US" sz="2000" b="1">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en-US" sz="2000">
                <a:latin typeface="Times New Roman" panose="02020603050405020304" pitchFamily="18" charset="0"/>
                <a:ea typeface="Calibri" panose="020F0502020204030204" pitchFamily="34" charset="0"/>
                <a:cs typeface="Times New Roman" panose="02020603050405020304" pitchFamily="18" charset="0"/>
              </a:rPr>
              <a:t>- Nói lên nỗi niềm cơ cực, buồn tủi, cô đơn, chua sót của con người trong nhiều cảnh ngộ.</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en-US" sz="2000">
                <a:latin typeface="Times New Roman" panose="02020603050405020304" pitchFamily="18" charset="0"/>
                <a:ea typeface="Calibri" panose="020F0502020204030204" pitchFamily="34" charset="0"/>
                <a:cs typeface="Times New Roman" panose="02020603050405020304" pitchFamily="18" charset="0"/>
              </a:rPr>
              <a:t>- Thể hiện tinh thần nhân đạo, cảm thông, chia sẻ với những con người gặp cảnh ngộ đắng cay, khổ cực.</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en-US" sz="20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u="sng">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Nghệ thuật:</a:t>
            </a:r>
            <a:r>
              <a:rPr lang="en-US" sz="20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b="1">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en-US" sz="2000">
                <a:latin typeface="Times New Roman" panose="02020603050405020304" pitchFamily="18" charset="0"/>
                <a:ea typeface="Calibri" panose="020F0502020204030204" pitchFamily="34" charset="0"/>
                <a:cs typeface="Times New Roman" panose="02020603050405020304" pitchFamily="18" charset="0"/>
              </a:rPr>
              <a:t>- Sử dụng cách nói: thân em, thân phận…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en-US" sz="2000">
                <a:latin typeface="Times New Roman" panose="02020603050405020304" pitchFamily="18" charset="0"/>
                <a:ea typeface="Calibri" panose="020F0502020204030204" pitchFamily="34" charset="0"/>
                <a:cs typeface="Times New Roman" panose="02020603050405020304" pitchFamily="18" charset="0"/>
              </a:rPr>
              <a:t>- Sử dụng thành ngữ gió dập sóng dồi.</a:t>
            </a:r>
            <a:endParaRPr lang="en-US" sz="2000">
              <a:latin typeface="Calibri" panose="020F0502020204030204" pitchFamily="34" charset="0"/>
              <a:ea typeface="Calibri" panose="020F0502020204030204" pitchFamily="34" charset="0"/>
              <a:cs typeface="Times New Roman" panose="02020603050405020304" pitchFamily="18" charset="0"/>
            </a:endParaRPr>
          </a:p>
          <a:p>
            <a:pPr indent="0">
              <a:spcBef>
                <a:spcPts val="600"/>
              </a:spcBef>
              <a:buFontTx/>
              <a:buNone/>
            </a:pPr>
            <a:r>
              <a:rPr lang="en-US" sz="2000" smtClean="0">
                <a:latin typeface="Times New Roman" panose="02020603050405020304" pitchFamily="18" charset="0"/>
                <a:ea typeface="Times New Roman" panose="02020603050405020304" pitchFamily="18" charset="0"/>
                <a:cs typeface=".VnTimeH" panose="020B7200000000000000" pitchFamily="34" charset="0"/>
              </a:rPr>
              <a:t>- Sử </a:t>
            </a:r>
            <a:r>
              <a:rPr lang="en-US" sz="2000">
                <a:latin typeface="Times New Roman" panose="02020603050405020304" pitchFamily="18" charset="0"/>
                <a:ea typeface="Times New Roman" panose="02020603050405020304" pitchFamily="18" charset="0"/>
                <a:cs typeface=".VnTimeH" panose="020B7200000000000000" pitchFamily="34" charset="0"/>
              </a:rPr>
              <a:t>dụng các so sánh, ẩn dụ, tượng trưng, phóng đại, điệp từ ngữ</a:t>
            </a:r>
            <a:r>
              <a:rPr lang="en-US" sz="2000" smtClean="0">
                <a:latin typeface="Times New Roman" panose="02020603050405020304" pitchFamily="18" charset="0"/>
                <a:ea typeface="Times New Roman" panose="02020603050405020304" pitchFamily="18" charset="0"/>
                <a:cs typeface=".VnTimeH" panose="020B7200000000000000" pitchFamily="34" charset="0"/>
              </a:rPr>
              <a:t>…</a:t>
            </a:r>
            <a:endParaRPr lang="en-US" sz="1000" smtClean="0">
              <a:latin typeface="Times New Roman" panose="02020603050405020304" pitchFamily="18" charset="0"/>
              <a:ea typeface="Times New Roman" panose="02020603050405020304" pitchFamily="18" charset="0"/>
              <a:cs typeface=".VnTimeH" panose="020B7200000000000000" pitchFamily="34" charset="0"/>
            </a:endParaRPr>
          </a:p>
          <a:p>
            <a:endParaRPr lang="en-US" sz="800"/>
          </a:p>
        </p:txBody>
      </p:sp>
      <p:pic>
        <p:nvPicPr>
          <p:cNvPr id="5" name="Picture 10" descr="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838" y="162127"/>
            <a:ext cx="10080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j0234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269" y="12700"/>
            <a:ext cx="1139031" cy="105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Custom</PresentationFormat>
  <Paragraphs>132</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62</cp:revision>
  <dcterms:created xsi:type="dcterms:W3CDTF">2021-08-01T10:22:00Z</dcterms:created>
  <dcterms:modified xsi:type="dcterms:W3CDTF">2021-10-03T09:57:33Z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D8176DA144BB4DD8BFB116D0D8CCFE20</vt:lpwstr>
  </property>
  <property fmtid="{D5CDD505-2E9C-101B-9397-08002B2CF9AE}" pid="3" name="KSOProductBuildVer">
    <vt:lpwstr>1033-11.2.0.10323</vt:lpwstr>
  </property>
</Properties>
</file>